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32"/>
  </p:notesMasterIdLst>
  <p:handoutMasterIdLst>
    <p:handoutMasterId r:id="rId33"/>
  </p:handoutMasterIdLst>
  <p:sldIdLst>
    <p:sldId id="256" r:id="rId2"/>
    <p:sldId id="351" r:id="rId3"/>
    <p:sldId id="396" r:id="rId4"/>
    <p:sldId id="395" r:id="rId5"/>
    <p:sldId id="385" r:id="rId6"/>
    <p:sldId id="379" r:id="rId7"/>
    <p:sldId id="412" r:id="rId8"/>
    <p:sldId id="386" r:id="rId9"/>
    <p:sldId id="397" r:id="rId10"/>
    <p:sldId id="417" r:id="rId11"/>
    <p:sldId id="398" r:id="rId12"/>
    <p:sldId id="400" r:id="rId13"/>
    <p:sldId id="399" r:id="rId14"/>
    <p:sldId id="401" r:id="rId15"/>
    <p:sldId id="413" r:id="rId16"/>
    <p:sldId id="414" r:id="rId17"/>
    <p:sldId id="402" r:id="rId18"/>
    <p:sldId id="405" r:id="rId19"/>
    <p:sldId id="403" r:id="rId20"/>
    <p:sldId id="407" r:id="rId21"/>
    <p:sldId id="408" r:id="rId22"/>
    <p:sldId id="409" r:id="rId23"/>
    <p:sldId id="410" r:id="rId24"/>
    <p:sldId id="416" r:id="rId25"/>
    <p:sldId id="418" r:id="rId26"/>
    <p:sldId id="415" r:id="rId27"/>
    <p:sldId id="420" r:id="rId28"/>
    <p:sldId id="421" r:id="rId29"/>
    <p:sldId id="419" r:id="rId30"/>
    <p:sldId id="406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20698BC5-E65C-4888-9451-20A63C90351E}">
          <p14:sldIdLst>
            <p14:sldId id="256"/>
          </p14:sldIdLst>
        </p14:section>
        <p14:section name="Seção do Resumo" id="{71A785A8-8B32-43FF-A830-B9B5B39582E4}">
          <p14:sldIdLst>
            <p14:sldId id="351"/>
            <p14:sldId id="396"/>
            <p14:sldId id="395"/>
            <p14:sldId id="385"/>
            <p14:sldId id="379"/>
            <p14:sldId id="412"/>
            <p14:sldId id="386"/>
            <p14:sldId id="397"/>
            <p14:sldId id="417"/>
            <p14:sldId id="398"/>
            <p14:sldId id="400"/>
            <p14:sldId id="399"/>
            <p14:sldId id="401"/>
            <p14:sldId id="413"/>
            <p14:sldId id="414"/>
            <p14:sldId id="402"/>
            <p14:sldId id="405"/>
            <p14:sldId id="403"/>
            <p14:sldId id="407"/>
            <p14:sldId id="408"/>
            <p14:sldId id="409"/>
            <p14:sldId id="410"/>
            <p14:sldId id="416"/>
            <p14:sldId id="418"/>
            <p14:sldId id="415"/>
            <p14:sldId id="420"/>
            <p14:sldId id="421"/>
            <p14:sldId id="419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17"/>
    <a:srgbClr val="CC2362"/>
    <a:srgbClr val="000000"/>
    <a:srgbClr val="8BCD43"/>
    <a:srgbClr val="190E39"/>
    <a:srgbClr val="1E1143"/>
    <a:srgbClr val="1A0F3A"/>
    <a:srgbClr val="0C3058"/>
    <a:srgbClr val="0C2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8293" autoAdjust="0"/>
  </p:normalViewPr>
  <p:slideViewPr>
    <p:cSldViewPr snapToGrid="0" showGuides="1">
      <p:cViewPr varScale="1">
        <p:scale>
          <a:sx n="65" d="100"/>
          <a:sy n="65" d="100"/>
        </p:scale>
        <p:origin x="93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47A7CB1-8219-4B6A-A1B2-95C77439E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DC121CA-BD65-4CFE-BD0A-7952A345C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DC497-4CD8-40BD-81AF-3C9B25208DED}" type="datetimeFigureOut">
              <a:rPr lang="pt-BR" smtClean="0">
                <a:latin typeface="Roboto" panose="02000000000000000000" pitchFamily="2" charset="0"/>
              </a:rPr>
              <a:t>13/06/2022</a:t>
            </a:fld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A5B867-F1BD-4644-A246-BAFAC947A7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B3B653-83F1-4706-A16F-22A067353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1E2A0-EDF3-4C2D-A437-069E43B3D92F}" type="slidenum">
              <a:rPr lang="pt-BR" smtClean="0">
                <a:latin typeface="Roboto" panose="02000000000000000000" pitchFamily="2" charset="0"/>
              </a:rPr>
              <a:t>‹nº›</a:t>
            </a:fld>
            <a:endParaRPr lang="pt-BR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1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500B5A21-764D-4A48-A1B0-3E36A971A832}" type="datetimeFigureOut">
              <a:rPr lang="pt-BR" smtClean="0"/>
              <a:pPr/>
              <a:t>13/06/2022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9C02AD6C-5EDD-4CDB-BF67-2D27410E6D7B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447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15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29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721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077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238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540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809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509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123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9179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6515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794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2687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805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89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155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3056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4850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798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5243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741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185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049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32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51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35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29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1909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SBOD – SBS - Renda Fixa</a:t>
            </a:r>
          </a:p>
          <a:p>
            <a:r>
              <a:rPr lang="pt-BR" dirty="0"/>
              <a:t>SCOR – </a:t>
            </a:r>
            <a:r>
              <a:rPr lang="pt-BR" dirty="0" err="1"/>
              <a:t>Sinacor</a:t>
            </a:r>
            <a:r>
              <a:rPr lang="pt-BR" dirty="0"/>
              <a:t> - Renda Variável</a:t>
            </a:r>
          </a:p>
          <a:p>
            <a:r>
              <a:rPr lang="pt-BR" dirty="0"/>
              <a:t>NCCS – Conta Corrente</a:t>
            </a:r>
          </a:p>
          <a:p>
            <a:r>
              <a:rPr lang="pt-BR" dirty="0"/>
              <a:t>CPFS – Drive - Fundos</a:t>
            </a:r>
          </a:p>
          <a:p>
            <a:r>
              <a:rPr lang="pt-BR" dirty="0"/>
              <a:t>GLOB – Global</a:t>
            </a:r>
          </a:p>
          <a:p>
            <a:r>
              <a:rPr lang="pt-BR" dirty="0"/>
              <a:t>TREE – </a:t>
            </a:r>
            <a:r>
              <a:rPr lang="pt-BR" dirty="0" err="1"/>
              <a:t>Tree</a:t>
            </a:r>
            <a:r>
              <a:rPr lang="pt-BR" dirty="0"/>
              <a:t> FX – Câmbio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2AD6C-5EDD-4CDB-BF67-2D27410E6D7B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94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clado, computador, laptop&#10;&#10;Descrição gerada automaticamente">
            <a:extLst>
              <a:ext uri="{FF2B5EF4-FFF2-40B4-BE49-F238E27FC236}">
                <a16:creationId xmlns:a16="http://schemas.microsoft.com/office/drawing/2014/main" id="{62134EBD-6152-4D20-B19D-A28F610B3E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975"/>
            <a:ext cx="12617242" cy="71679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21766B-81AA-48E4-866D-1CB4F4A86655}"/>
              </a:ext>
            </a:extLst>
          </p:cNvPr>
          <p:cNvSpPr/>
          <p:nvPr userDrawn="1"/>
        </p:nvSpPr>
        <p:spPr>
          <a:xfrm>
            <a:off x="0" y="2351867"/>
            <a:ext cx="12617242" cy="215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75A5E86-6513-4879-B8FF-C35A52F07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0" y="3110960"/>
            <a:ext cx="787717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da apresentação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2C98405-73F0-4F68-867D-456C046FC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8750" y="3550910"/>
            <a:ext cx="1952625" cy="319088"/>
          </a:xfrm>
        </p:spPr>
        <p:txBody>
          <a:bodyPr lIns="0" tIns="0" rIns="0" b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  <a:latin typeface="Roboto" panose="02000000000000000000" pitchFamily="2" charset="0"/>
              </a:defRPr>
            </a:lvl5pPr>
          </a:lstStyle>
          <a:p>
            <a:pPr lvl="4"/>
            <a:r>
              <a:rPr lang="pt-BR" dirty="0"/>
              <a:t>Coloque a data 12pt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02AEB864-C0CF-45E0-A125-C3CECA250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34" y="3022169"/>
            <a:ext cx="557616" cy="813662"/>
          </a:xfrm>
          <a:prstGeom prst="rect">
            <a:avLst/>
          </a:prstGeom>
        </p:spPr>
      </p:pic>
      <p:pic>
        <p:nvPicPr>
          <p:cNvPr id="10" name="Imagem 9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7E017C81-8D44-4A2F-BAC7-E3C73C1C57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925" y="2989050"/>
            <a:ext cx="1217278" cy="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0EEAFAD-EEA4-486D-BB01-1D4FF7D254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85C6772-210F-493D-B179-140B9C2435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92" y="903237"/>
            <a:ext cx="3455786" cy="5040363"/>
          </a:xfrm>
          <a:prstGeom prst="rect">
            <a:avLst/>
          </a:prstGeom>
        </p:spPr>
      </p:pic>
      <p:sp>
        <p:nvSpPr>
          <p:cNvPr id="4" name="Título 6">
            <a:extLst>
              <a:ext uri="{FF2B5EF4-FFF2-40B4-BE49-F238E27FC236}">
                <a16:creationId xmlns:a16="http://schemas.microsoft.com/office/drawing/2014/main" id="{59725272-59A0-4F94-B753-C39B58419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9074" y="2876550"/>
            <a:ext cx="6848475" cy="85724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apresentação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02474EFB-8A4E-440D-B5B9-943FCAD26B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29075" y="3819525"/>
            <a:ext cx="68484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Coloque a data 12pt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1A71EC-0539-4666-98DE-09A286931F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1283" y="5643101"/>
            <a:ext cx="1087752" cy="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2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ássaro&#10;&#10;Descrição gerada automaticamente">
            <a:extLst>
              <a:ext uri="{FF2B5EF4-FFF2-40B4-BE49-F238E27FC236}">
                <a16:creationId xmlns:a16="http://schemas.microsoft.com/office/drawing/2014/main" id="{507B3BAF-B192-4968-A02F-09E45EF1B0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073898" cy="1542294"/>
          </a:xfrm>
          <a:prstGeom prst="rect">
            <a:avLst/>
          </a:prstGeom>
        </p:spPr>
      </p:pic>
      <p:pic>
        <p:nvPicPr>
          <p:cNvPr id="15" name="Imagem 1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8F936139-CAB0-4AE3-820B-6747CE4AF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E9E6222E-F1F3-4CC3-899A-8E47B75A28F9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9" name="Imagem 1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6D276D8-FE58-49DF-A9D6-1B6B83C5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559233-57F3-4226-B1B9-2B8E09582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E6B4E8C-1D1E-45C9-84FA-860D05BD7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5" y="354806"/>
            <a:ext cx="7877175" cy="433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F4CF7CC3-7F92-4F6A-AB2A-646C96AE2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07C4EF7-F891-492A-8D2B-43CCFC0806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550" y="1724025"/>
            <a:ext cx="11010900" cy="7096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14pt.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</a:t>
            </a:r>
            <a:r>
              <a:rPr lang="pt-BR" dirty="0"/>
              <a:t>.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AB75627-6E2B-4D66-9BF9-818512AAD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419" y="2807096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0" name="Espaço Reservado para Imagem 8">
            <a:extLst>
              <a:ext uri="{FF2B5EF4-FFF2-40B4-BE49-F238E27FC236}">
                <a16:creationId xmlns:a16="http://schemas.microsoft.com/office/drawing/2014/main" id="{28271B8B-BC68-4783-BB46-59A264F3AC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419" y="4044751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C701CC4F-5AB3-460E-A0D2-8B136C273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19" y="5282405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D250FDB1-A277-4EEF-87A3-DC9FFB4DA8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3525" y="2807096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691ED37E-14ED-4430-9630-5F25CBA54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3525" y="4044751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323D7BF3-1F8C-4C7A-9408-83E24A62B8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3525" y="5282405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A37C557D-490A-4871-AB16-0F404FD77F0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38775" y="2806700"/>
            <a:ext cx="6162675" cy="318452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</p:spTree>
    <p:extLst>
      <p:ext uri="{BB962C8B-B14F-4D97-AF65-F5344CB8AC3E}">
        <p14:creationId xmlns:p14="http://schemas.microsoft.com/office/powerpoint/2010/main" val="58974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ássaro&#10;&#10;Descrição gerada automaticamente">
            <a:extLst>
              <a:ext uri="{FF2B5EF4-FFF2-40B4-BE49-F238E27FC236}">
                <a16:creationId xmlns:a16="http://schemas.microsoft.com/office/drawing/2014/main" id="{507B3BAF-B192-4968-A02F-09E45EF1B0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073898" cy="1542294"/>
          </a:xfrm>
          <a:prstGeom prst="rect">
            <a:avLst/>
          </a:prstGeom>
        </p:spPr>
      </p:pic>
      <p:pic>
        <p:nvPicPr>
          <p:cNvPr id="15" name="Imagem 1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8F936139-CAB0-4AE3-820B-6747CE4AF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E9E6222E-F1F3-4CC3-899A-8E47B75A28F9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9" name="Imagem 1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6D276D8-FE58-49DF-A9D6-1B6B83C5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559233-57F3-4226-B1B9-2B8E09582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E6B4E8C-1D1E-45C9-84FA-860D05BD7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5" y="354806"/>
            <a:ext cx="7877175" cy="433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F4CF7CC3-7F92-4F6A-AB2A-646C96AE2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07C4EF7-F891-492A-8D2B-43CCFC0806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550" y="1724025"/>
            <a:ext cx="11010900" cy="7096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14pt.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</a:t>
            </a:r>
            <a:r>
              <a:rPr lang="pt-BR" dirty="0"/>
              <a:t>.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AB75627-6E2B-4D66-9BF9-818512AAD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419" y="2807096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0" name="Espaço Reservado para Imagem 8">
            <a:extLst>
              <a:ext uri="{FF2B5EF4-FFF2-40B4-BE49-F238E27FC236}">
                <a16:creationId xmlns:a16="http://schemas.microsoft.com/office/drawing/2014/main" id="{28271B8B-BC68-4783-BB46-59A264F3AC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419" y="4044751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C701CC4F-5AB3-460E-A0D2-8B136C273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19" y="5282405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D250FDB1-A277-4EEF-87A3-DC9FFB4DA8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3525" y="2807096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691ED37E-14ED-4430-9630-5F25CBA54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3525" y="4044751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323D7BF3-1F8C-4C7A-9408-83E24A62B8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3525" y="5282405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A37C557D-490A-4871-AB16-0F404FD77F0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38775" y="2806700"/>
            <a:ext cx="6162675" cy="318452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</p:spTree>
    <p:extLst>
      <p:ext uri="{BB962C8B-B14F-4D97-AF65-F5344CB8AC3E}">
        <p14:creationId xmlns:p14="http://schemas.microsoft.com/office/powerpoint/2010/main" val="2164949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FEF4AA4-AD98-430B-AD75-447A6AF121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7B3BAF-B192-4968-A02F-09E45EF1B0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073897" cy="154229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936139-CAB0-4AE3-820B-6747CE4AF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0401" y="389993"/>
            <a:ext cx="857249" cy="619656"/>
          </a:xfrm>
          <a:prstGeom prst="rect">
            <a:avLst/>
          </a:prstGeom>
        </p:spPr>
      </p:pic>
      <p:pic>
        <p:nvPicPr>
          <p:cNvPr id="19" name="Imagem 1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6D276D8-FE58-49DF-A9D6-1B6B83C5A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559233-57F3-4226-B1B9-2B8E09582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E6B4E8C-1D1E-45C9-84FA-860D05BD7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5" y="354806"/>
            <a:ext cx="787717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F4CF7CC3-7F92-4F6A-AB2A-646C96AE2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07C4EF7-F891-492A-8D2B-43CCFC0806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550" y="1724025"/>
            <a:ext cx="11010900" cy="7096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14pt.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</a:t>
            </a:r>
            <a:r>
              <a:rPr lang="pt-BR" dirty="0"/>
              <a:t>.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AB75627-6E2B-4D66-9BF9-818512AAD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419" y="2807096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0" name="Espaço Reservado para Imagem 8">
            <a:extLst>
              <a:ext uri="{FF2B5EF4-FFF2-40B4-BE49-F238E27FC236}">
                <a16:creationId xmlns:a16="http://schemas.microsoft.com/office/drawing/2014/main" id="{28271B8B-BC68-4783-BB46-59A264F3AC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419" y="4044751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C701CC4F-5AB3-460E-A0D2-8B136C2736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19" y="5282405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D250FDB1-A277-4EEF-87A3-DC9FFB4DA8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3525" y="2807096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691ED37E-14ED-4430-9630-5F25CBA54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3525" y="4044751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323D7BF3-1F8C-4C7A-9408-83E24A62B8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3525" y="5282405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A37C557D-490A-4871-AB16-0F404FD77F0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38775" y="2806700"/>
            <a:ext cx="6162675" cy="318452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</p:spTree>
    <p:extLst>
      <p:ext uri="{BB962C8B-B14F-4D97-AF65-F5344CB8AC3E}">
        <p14:creationId xmlns:p14="http://schemas.microsoft.com/office/powerpoint/2010/main" val="3896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7B05374-B84A-4B7C-84E5-6FE0B398584C}"/>
              </a:ext>
            </a:extLst>
          </p:cNvPr>
          <p:cNvSpPr/>
          <p:nvPr userDrawn="1"/>
        </p:nvSpPr>
        <p:spPr>
          <a:xfrm>
            <a:off x="0" y="0"/>
            <a:ext cx="44577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1" name="Imagem 10" descr="Uma imagem contendo edifício&#10;&#10;Descrição gerada automaticamente">
            <a:extLst>
              <a:ext uri="{FF2B5EF4-FFF2-40B4-BE49-F238E27FC236}">
                <a16:creationId xmlns:a16="http://schemas.microsoft.com/office/drawing/2014/main" id="{0EAC5CD2-E311-4724-BC89-8DD26027F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6790"/>
            <a:ext cx="581026" cy="3651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EA9850-F517-4DEF-B544-6576C888DA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1" y="514350"/>
            <a:ext cx="3333750" cy="5829300"/>
          </a:xfrm>
        </p:spPr>
        <p:txBody>
          <a:bodyPr/>
          <a:lstStyle>
            <a:lvl1pPr marL="266700" indent="-266700">
              <a:buSzPct val="150000"/>
              <a:buFontTx/>
              <a:buBlip>
                <a:blip r:embed="rId3"/>
              </a:buBlip>
              <a:defRPr/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1E659A9-D44A-43ED-9436-29389F879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CEEA9B6-5418-4F67-AFEB-DC15834C09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14924" y="1695450"/>
            <a:ext cx="6238875" cy="448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pt-BR" dirty="0" err="1"/>
              <a:t>Bullets</a:t>
            </a:r>
            <a:r>
              <a:rPr lang="pt-BR" dirty="0"/>
              <a:t> points 14pt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11FF59-D7F8-4F42-B444-B8F4A916B4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464" y="-1"/>
            <a:ext cx="2016885" cy="13030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A2FF42-C8B8-4136-98DE-868982A65F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281" y="371209"/>
            <a:ext cx="857249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6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4339E3A-AEB8-4594-A127-8F93849E99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4457700" cy="6851915"/>
          </a:xfrm>
          <a:solidFill>
            <a:srgbClr val="CC2362">
              <a:alpha val="20000"/>
            </a:srgb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pic>
        <p:nvPicPr>
          <p:cNvPr id="11" name="Imagem 10" descr="Uma imagem contendo edifício&#10;&#10;Descrição gerada automaticamente">
            <a:extLst>
              <a:ext uri="{FF2B5EF4-FFF2-40B4-BE49-F238E27FC236}">
                <a16:creationId xmlns:a16="http://schemas.microsoft.com/office/drawing/2014/main" id="{0EAC5CD2-E311-4724-BC89-8DD26027F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6790"/>
            <a:ext cx="581026" cy="3651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EA9850-F517-4DEF-B544-6576C888DA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1" y="514350"/>
            <a:ext cx="3333750" cy="5829300"/>
          </a:xfrm>
        </p:spPr>
        <p:txBody>
          <a:bodyPr/>
          <a:lstStyle>
            <a:lvl1pPr marL="266700" indent="-266700">
              <a:buSzPct val="150000"/>
              <a:buFontTx/>
              <a:buBlip>
                <a:blip r:embed="rId3"/>
              </a:buBlip>
              <a:defRPr/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1E659A9-D44A-43ED-9436-29389F879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CEEA9B6-5418-4F67-AFEB-DC15834C09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14924" y="1695450"/>
            <a:ext cx="6238875" cy="448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pt-BR" dirty="0" err="1"/>
              <a:t>Bullets</a:t>
            </a:r>
            <a:r>
              <a:rPr lang="pt-BR" dirty="0"/>
              <a:t> points 14pt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11FF59-D7F8-4F42-B444-B8F4A916B4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464" y="-1"/>
            <a:ext cx="2016885" cy="13030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A2FF42-C8B8-4136-98DE-868982A65F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281" y="371209"/>
            <a:ext cx="857249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1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9A6AC31-5533-48F1-8E6D-D360780CC3F0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3C6AA8E-8186-4530-8A61-D5253A59F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29AA78-3C81-42C4-8D25-086F74CEF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511968"/>
            <a:ext cx="804862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61F02F-8ED8-41B1-B1AA-E8EA24E7B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B12327D5-667E-493C-AFEA-42A7B768B9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179" y="1925240"/>
            <a:ext cx="2905126" cy="35028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24pt </a:t>
            </a:r>
            <a:r>
              <a:rPr lang="pt-BR" dirty="0" err="1"/>
              <a:t>bold</a:t>
            </a:r>
            <a:r>
              <a:rPr lang="pt-BR" dirty="0"/>
              <a:t>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t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9A48E566-0819-4C52-9FC8-C377B2BC07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0600" y="1609725"/>
            <a:ext cx="6724650" cy="4133850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pt-BR" dirty="0"/>
              <a:t>Texto corrido 14pt.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  <a:p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.</a:t>
            </a:r>
          </a:p>
          <a:p>
            <a:r>
              <a:rPr lang="pt-BR" dirty="0"/>
              <a:t>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734850-6465-4560-89B8-798F3208D0F1}"/>
              </a:ext>
            </a:extLst>
          </p:cNvPr>
          <p:cNvSpPr/>
          <p:nvPr userDrawn="1"/>
        </p:nvSpPr>
        <p:spPr>
          <a:xfrm>
            <a:off x="542441" y="1609725"/>
            <a:ext cx="3626603" cy="4133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/>
              </a:solidFill>
              <a:latin typeface="Roboto" panose="02000000000000000000" pitchFamily="2" charset="0"/>
            </a:endParaRPr>
          </a:p>
        </p:txBody>
      </p:sp>
      <p:pic>
        <p:nvPicPr>
          <p:cNvPr id="8" name="Imagem 7" descr="Uma imagem contendo edifício&#10;&#10;Descrição gerada automaticamente">
            <a:extLst>
              <a:ext uri="{FF2B5EF4-FFF2-40B4-BE49-F238E27FC236}">
                <a16:creationId xmlns:a16="http://schemas.microsoft.com/office/drawing/2014/main" id="{3516EFC3-5D25-4F33-B81D-7A9AF5DF3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3" y="350847"/>
            <a:ext cx="407426" cy="594509"/>
          </a:xfrm>
          <a:prstGeom prst="rect">
            <a:avLst/>
          </a:prstGeom>
        </p:spPr>
      </p:pic>
      <p:pic>
        <p:nvPicPr>
          <p:cNvPr id="9" name="Imagem 8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DDC40C56-C999-4749-98EC-33F253BBD8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0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A1E46D-6AD8-4A25-9735-49356B648BC8}"/>
              </a:ext>
            </a:extLst>
          </p:cNvPr>
          <p:cNvSpPr/>
          <p:nvPr userDrawn="1"/>
        </p:nvSpPr>
        <p:spPr>
          <a:xfrm>
            <a:off x="0" y="0"/>
            <a:ext cx="12192000" cy="27277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8AA79B1B-C358-4999-9B3B-7A108B473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264" y="1241211"/>
            <a:ext cx="7677150" cy="433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8F232A95-8CBC-4C04-AAA0-9C4AE4426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2264" y="1753180"/>
            <a:ext cx="7677150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0F4B0A9-C84D-40AC-9FC9-1F996EC33D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95900" y="3225000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AF42DD30-BF25-4319-BCAA-6BE07860F1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2" y="3224999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85BB6221-C41E-4EB4-A154-009880EF6C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031" y="3228178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0A7D6CA-5E85-4A3C-B1B7-71E4348CC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8668" y="4702171"/>
            <a:ext cx="2752726" cy="144145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7367E656-3BF6-4787-8CFA-5267AD159E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72499" y="4702171"/>
            <a:ext cx="2752726" cy="1441451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37A44F36-B2D6-4AB2-8D1B-1CD4B3AC9C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19637" y="4702172"/>
            <a:ext cx="2752726" cy="1441452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566079CD-F2D0-4ED1-B85C-BEA6FC1F4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6790"/>
            <a:ext cx="581026" cy="365125"/>
          </a:xfrm>
          <a:prstGeom prst="rect">
            <a:avLst/>
          </a:prstGeom>
        </p:spPr>
      </p:pic>
      <p:sp>
        <p:nvSpPr>
          <p:cNvPr id="13" name="Espaço Reservado para Número de Slide 2">
            <a:extLst>
              <a:ext uri="{FF2B5EF4-FFF2-40B4-BE49-F238E27FC236}">
                <a16:creationId xmlns:a16="http://schemas.microsoft.com/office/drawing/2014/main" id="{DF32549D-200C-4677-9BC3-0441A2813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/>
          <a:p>
            <a:fld id="{4D11D262-DD36-4C3A-9581-B03EDCFD2ED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5" name="Imagem 14" descr="Uma imagem contendo edifício&#10;&#10;Descrição gerada automaticamente">
            <a:extLst>
              <a:ext uri="{FF2B5EF4-FFF2-40B4-BE49-F238E27FC236}">
                <a16:creationId xmlns:a16="http://schemas.microsoft.com/office/drawing/2014/main" id="{2269429C-83B2-4A74-9F3E-64B508072F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8" y="820361"/>
            <a:ext cx="919566" cy="134181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5FB16FF-7432-431B-ADE7-E8B7B76F50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281" y="371209"/>
            <a:ext cx="857249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4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2">
            <a:extLst>
              <a:ext uri="{FF2B5EF4-FFF2-40B4-BE49-F238E27FC236}">
                <a16:creationId xmlns:a16="http://schemas.microsoft.com/office/drawing/2014/main" id="{55399709-69AF-4625-AE16-40145BFB5C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12192000" cy="2727703"/>
          </a:xfrm>
          <a:solidFill>
            <a:srgbClr val="CC2362">
              <a:alpha val="20000"/>
            </a:srgb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8AA79B1B-C358-4999-9B3B-7A108B473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264" y="1241211"/>
            <a:ext cx="7677150" cy="433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8F232A95-8CBC-4C04-AAA0-9C4AE4426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2264" y="1753180"/>
            <a:ext cx="7677150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0F4B0A9-C84D-40AC-9FC9-1F996EC33D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95900" y="3225000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AF42DD30-BF25-4319-BCAA-6BE07860F1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2" y="3224999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85BB6221-C41E-4EB4-A154-009880EF6C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031" y="3228178"/>
            <a:ext cx="1600200" cy="117633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0A7D6CA-5E85-4A3C-B1B7-71E4348CC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8668" y="4702171"/>
            <a:ext cx="2752726" cy="144145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7367E656-3BF6-4787-8CFA-5267AD159E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72499" y="4702171"/>
            <a:ext cx="2752726" cy="1441451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37A44F36-B2D6-4AB2-8D1B-1CD4B3AC9C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19637" y="4702172"/>
            <a:ext cx="2752726" cy="1441452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566079CD-F2D0-4ED1-B85C-BEA6FC1F4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6790"/>
            <a:ext cx="581026" cy="365125"/>
          </a:xfrm>
          <a:prstGeom prst="rect">
            <a:avLst/>
          </a:prstGeom>
        </p:spPr>
      </p:pic>
      <p:sp>
        <p:nvSpPr>
          <p:cNvPr id="13" name="Espaço Reservado para Número de Slide 2">
            <a:extLst>
              <a:ext uri="{FF2B5EF4-FFF2-40B4-BE49-F238E27FC236}">
                <a16:creationId xmlns:a16="http://schemas.microsoft.com/office/drawing/2014/main" id="{DF32549D-200C-4677-9BC3-0441A2813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/>
          <a:p>
            <a:fld id="{4D11D262-DD36-4C3A-9581-B03EDCFD2ED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5" name="Imagem 14" descr="Uma imagem contendo edifício&#10;&#10;Descrição gerada automaticamente">
            <a:extLst>
              <a:ext uri="{FF2B5EF4-FFF2-40B4-BE49-F238E27FC236}">
                <a16:creationId xmlns:a16="http://schemas.microsoft.com/office/drawing/2014/main" id="{2269429C-83B2-4A74-9F3E-64B508072F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8" y="820361"/>
            <a:ext cx="919566" cy="134181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305866-70C9-4DF6-93F7-6B1B5C2E2C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281" y="371209"/>
            <a:ext cx="857249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4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Layout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F86FEFD7-C670-45CE-963C-B9FF2EAA3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5" y="354806"/>
            <a:ext cx="787717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ADA23CD6-797E-4F00-88C3-0EBDAAE84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sp>
        <p:nvSpPr>
          <p:cNvPr id="6" name="Espaço Reservado para Conteúdo 15">
            <a:extLst>
              <a:ext uri="{FF2B5EF4-FFF2-40B4-BE49-F238E27FC236}">
                <a16:creationId xmlns:a16="http://schemas.microsoft.com/office/drawing/2014/main" id="{EC021B56-57FF-4C22-B392-4CC166E8ED8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2925" y="1524000"/>
            <a:ext cx="4486275" cy="4629149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587A431-5172-40BE-BAC8-AE4D3AF851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48300" y="1524000"/>
            <a:ext cx="6076950" cy="4629149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pt-BR" dirty="0"/>
              <a:t>Texto corrido 14pt.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  <a:p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.</a:t>
            </a:r>
          </a:p>
          <a:p>
            <a:r>
              <a:rPr lang="pt-BR" dirty="0"/>
              <a:t>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.</a:t>
            </a:r>
          </a:p>
        </p:txBody>
      </p:sp>
      <p:pic>
        <p:nvPicPr>
          <p:cNvPr id="8" name="Imagem 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B80B02-5E1E-4355-9F42-A145445329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464" y="-1"/>
            <a:ext cx="2016885" cy="13030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3EDF8F-CF87-4130-85EE-8BB25ED83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281" y="371209"/>
            <a:ext cx="857249" cy="619656"/>
          </a:xfrm>
          <a:prstGeom prst="rect">
            <a:avLst/>
          </a:prstGeom>
        </p:spPr>
      </p:pic>
      <p:pic>
        <p:nvPicPr>
          <p:cNvPr id="10" name="Imagem 9" descr="Uma imagem contendo edifício&#10;&#10;Descrição gerada automaticamente">
            <a:extLst>
              <a:ext uri="{FF2B5EF4-FFF2-40B4-BE49-F238E27FC236}">
                <a16:creationId xmlns:a16="http://schemas.microsoft.com/office/drawing/2014/main" id="{2321EDF4-2A66-45DF-9C55-F2031F425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6790"/>
            <a:ext cx="581026" cy="365125"/>
          </a:xfrm>
          <a:prstGeom prst="rect">
            <a:avLst/>
          </a:prstGeom>
        </p:spPr>
      </p:pic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7B190DBB-EC89-45AB-B603-8D4B1FF16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/>
          <a:p>
            <a:fld id="{4D11D262-DD36-4C3A-9581-B03EDCFD2ED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40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521766B-81AA-48E4-866D-1CB4F4A86655}"/>
              </a:ext>
            </a:extLst>
          </p:cNvPr>
          <p:cNvSpPr/>
          <p:nvPr userDrawn="1"/>
        </p:nvSpPr>
        <p:spPr>
          <a:xfrm>
            <a:off x="1" y="2355742"/>
            <a:ext cx="12191999" cy="215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AED26C-10AB-4405-BE52-EFFFB0E7F9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85736"/>
            <a:ext cx="12191999" cy="23722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134EBD-6152-4D20-B19D-A28F610B3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2412786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75A5E86-6513-4879-B8FF-C35A52F07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0" y="3159728"/>
            <a:ext cx="787717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da apresentação 24pt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02AEB864-C0CF-45E0-A125-C3CECA250E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34" y="3022169"/>
            <a:ext cx="557616" cy="813662"/>
          </a:xfrm>
          <a:prstGeom prst="rect">
            <a:avLst/>
          </a:prstGeom>
        </p:spPr>
      </p:pic>
      <p:pic>
        <p:nvPicPr>
          <p:cNvPr id="10" name="Imagem 9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7E017C81-8D44-4A2F-BAC7-E3C73C1C57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925" y="2989050"/>
            <a:ext cx="1217278" cy="879900"/>
          </a:xfrm>
          <a:prstGeom prst="rect">
            <a:avLst/>
          </a:prstGeom>
        </p:spPr>
      </p:pic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F5E894C7-F6B6-47F6-A424-8ADC14F9A2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8750" y="3555338"/>
            <a:ext cx="1952625" cy="319088"/>
          </a:xfrm>
        </p:spPr>
        <p:txBody>
          <a:bodyPr lIns="0" tIns="0" rIns="0" b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  <a:latin typeface="Roboto" panose="02000000000000000000" pitchFamily="2" charset="0"/>
              </a:defRPr>
            </a:lvl5pPr>
          </a:lstStyle>
          <a:p>
            <a:pPr lvl="4"/>
            <a:r>
              <a:rPr lang="pt-BR" dirty="0"/>
              <a:t>Coloque a data 12pt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27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961125A-5A0D-4542-ADA3-F74C0273CC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53" y="1755193"/>
            <a:ext cx="2793299" cy="407410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5180AFD-C1B6-4D8A-8F55-4017DF1A6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511968"/>
            <a:ext cx="804862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78B3F457-B5C4-44DC-86F8-4184BD4ED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5572" y="1524001"/>
            <a:ext cx="7619677" cy="876300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pt-BR" dirty="0"/>
              <a:t>Texto corrido 14pt.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</p:txBody>
      </p:sp>
      <p:sp>
        <p:nvSpPr>
          <p:cNvPr id="6" name="Espaço Reservado para Conteúdo 15">
            <a:extLst>
              <a:ext uri="{FF2B5EF4-FFF2-40B4-BE49-F238E27FC236}">
                <a16:creationId xmlns:a16="http://schemas.microsoft.com/office/drawing/2014/main" id="{7164B631-891B-4A0C-9583-3C16244E345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05572" y="2752725"/>
            <a:ext cx="7619677" cy="3043641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4966B46-77A0-44A5-BA7A-0DB310A8A314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BFAA6A-BC9D-4810-AE13-A17658BB4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10" name="Espaço Reservado para Número de Slide 2">
            <a:extLst>
              <a:ext uri="{FF2B5EF4-FFF2-40B4-BE49-F238E27FC236}">
                <a16:creationId xmlns:a16="http://schemas.microsoft.com/office/drawing/2014/main" id="{9FFB9B5C-BA29-4D36-8C2C-2F3891FE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 descr="Uma imagem contendo edifício&#10;&#10;Descrição gerada automaticamente">
            <a:extLst>
              <a:ext uri="{FF2B5EF4-FFF2-40B4-BE49-F238E27FC236}">
                <a16:creationId xmlns:a16="http://schemas.microsoft.com/office/drawing/2014/main" id="{BF23ACB4-F25C-444E-A064-9EEAE73621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3" y="350847"/>
            <a:ext cx="407426" cy="594509"/>
          </a:xfrm>
          <a:prstGeom prst="rect">
            <a:avLst/>
          </a:prstGeom>
        </p:spPr>
      </p:pic>
      <p:pic>
        <p:nvPicPr>
          <p:cNvPr id="12" name="Imagem 11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DA12AF91-939F-45AD-96FD-9808698880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6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4966B46-77A0-44A5-BA7A-0DB310A8A31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21C1A88-80CE-4E7C-AF31-6F65377DC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53" y="1755193"/>
            <a:ext cx="2793299" cy="407410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5180AFD-C1B6-4D8A-8F55-4017DF1A6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511968"/>
            <a:ext cx="8048625" cy="433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78B3F457-B5C4-44DC-86F8-4184BD4ED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5572" y="1524001"/>
            <a:ext cx="7619677" cy="876300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Texto corrido 14pt.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</p:txBody>
      </p:sp>
      <p:sp>
        <p:nvSpPr>
          <p:cNvPr id="6" name="Espaço Reservado para Conteúdo 15">
            <a:extLst>
              <a:ext uri="{FF2B5EF4-FFF2-40B4-BE49-F238E27FC236}">
                <a16:creationId xmlns:a16="http://schemas.microsoft.com/office/drawing/2014/main" id="{7164B631-891B-4A0C-9583-3C16244E345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05572" y="2752725"/>
            <a:ext cx="7619677" cy="3043641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BFAA6A-BC9D-4810-AE13-A17658BB4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10" name="Espaço Reservado para Número de Slide 2">
            <a:extLst>
              <a:ext uri="{FF2B5EF4-FFF2-40B4-BE49-F238E27FC236}">
                <a16:creationId xmlns:a16="http://schemas.microsoft.com/office/drawing/2014/main" id="{9FFB9B5C-BA29-4D36-8C2C-2F3891FE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 descr="Uma imagem contendo edifício&#10;&#10;Descrição gerada automaticamente">
            <a:extLst>
              <a:ext uri="{FF2B5EF4-FFF2-40B4-BE49-F238E27FC236}">
                <a16:creationId xmlns:a16="http://schemas.microsoft.com/office/drawing/2014/main" id="{BF23ACB4-F25C-444E-A064-9EEAE73621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3" y="350847"/>
            <a:ext cx="407426" cy="5945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12AF91-939F-45AD-96FD-9808698880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0401" y="389993"/>
            <a:ext cx="857249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2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5180AFD-C1B6-4D8A-8F55-4017DF1A6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511968"/>
            <a:ext cx="804862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78B3F457-B5C4-44DC-86F8-4184BD4ED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5572" y="1524001"/>
            <a:ext cx="7619677" cy="876300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pt-BR" dirty="0"/>
              <a:t>Texto corrido 14pt.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</a:t>
            </a:r>
            <a:r>
              <a:rPr lang="pt-BR" dirty="0" err="1"/>
              <a:t>nibh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 ut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aliquam</a:t>
            </a:r>
            <a:r>
              <a:rPr lang="pt-BR" dirty="0"/>
              <a:t> erat </a:t>
            </a:r>
            <a:r>
              <a:rPr lang="pt-BR" dirty="0" err="1"/>
              <a:t>volutpat</a:t>
            </a:r>
            <a:r>
              <a:rPr lang="pt-BR" dirty="0"/>
              <a:t>. </a:t>
            </a:r>
          </a:p>
        </p:txBody>
      </p:sp>
      <p:sp>
        <p:nvSpPr>
          <p:cNvPr id="6" name="Espaço Reservado para Conteúdo 15">
            <a:extLst>
              <a:ext uri="{FF2B5EF4-FFF2-40B4-BE49-F238E27FC236}">
                <a16:creationId xmlns:a16="http://schemas.microsoft.com/office/drawing/2014/main" id="{7164B631-891B-4A0C-9583-3C16244E345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05572" y="2752725"/>
            <a:ext cx="7619677" cy="3043641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5AEED6-B6B9-4BD7-9D0B-4B340DC68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954" y="1751307"/>
            <a:ext cx="2762018" cy="403028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4966B46-77A0-44A5-BA7A-0DB310A8A314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BFAA6A-BC9D-4810-AE13-A17658BB4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10" name="Espaço Reservado para Número de Slide 2">
            <a:extLst>
              <a:ext uri="{FF2B5EF4-FFF2-40B4-BE49-F238E27FC236}">
                <a16:creationId xmlns:a16="http://schemas.microsoft.com/office/drawing/2014/main" id="{9FFB9B5C-BA29-4D36-8C2C-2F3891FE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 descr="Uma imagem contendo edifício&#10;&#10;Descrição gerada automaticamente">
            <a:extLst>
              <a:ext uri="{FF2B5EF4-FFF2-40B4-BE49-F238E27FC236}">
                <a16:creationId xmlns:a16="http://schemas.microsoft.com/office/drawing/2014/main" id="{BF23ACB4-F25C-444E-A064-9EEAE73621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3" y="350847"/>
            <a:ext cx="407426" cy="594509"/>
          </a:xfrm>
          <a:prstGeom prst="rect">
            <a:avLst/>
          </a:prstGeom>
        </p:spPr>
      </p:pic>
      <p:pic>
        <p:nvPicPr>
          <p:cNvPr id="12" name="Imagem 11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DA12AF91-939F-45AD-96FD-9808698880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4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AC5B091-48E6-4564-B41E-74802F420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511968"/>
            <a:ext cx="804862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815154F8-3498-4F5F-B5C8-900530ECF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3024" y="1566862"/>
            <a:ext cx="9505952" cy="485776"/>
          </a:xfrm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Citação de destaque, ou chamada de destaque 16pt.</a:t>
            </a:r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88805E3-B83E-4241-ACAB-4BC6756C93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419" y="2674540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0402733-A9C4-4C73-B852-0EB4AB28E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419" y="3912195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D1A60260-DE7A-4E50-AE0C-03D02CE02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19" y="5149849"/>
            <a:ext cx="709612" cy="70961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EF35FACA-2621-47E6-8C03-E00C85AEEF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3525" y="2674540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2A48AF1-2A4F-42FA-BD04-B33020CE22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3525" y="3912195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D7128572-D2D6-4C9F-962D-8D82C61EF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3525" y="5149849"/>
            <a:ext cx="3343275" cy="70961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Texto corrido 12pt. Exemplo: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</a:t>
            </a:r>
          </a:p>
        </p:txBody>
      </p:sp>
      <p:sp>
        <p:nvSpPr>
          <p:cNvPr id="12" name="Espaço Reservado para Conteúdo 15">
            <a:extLst>
              <a:ext uri="{FF2B5EF4-FFF2-40B4-BE49-F238E27FC236}">
                <a16:creationId xmlns:a16="http://schemas.microsoft.com/office/drawing/2014/main" id="{1A5C72EB-7869-4A58-8589-3223BD5967E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38775" y="2674144"/>
            <a:ext cx="6162675" cy="318452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Adicione um gráfico, uma tabela ou uma imagem.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572C39-933E-4BAD-8D4B-712065AAEDD3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4" name="Imagem 1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F5F5EA5-A5D1-4C0D-B1F0-58F682C1C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sp>
        <p:nvSpPr>
          <p:cNvPr id="15" name="Espaço Reservado para Número de Slide 2">
            <a:extLst>
              <a:ext uri="{FF2B5EF4-FFF2-40B4-BE49-F238E27FC236}">
                <a16:creationId xmlns:a16="http://schemas.microsoft.com/office/drawing/2014/main" id="{62B61848-3831-4985-8755-86878CEA7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25225" y="6489700"/>
            <a:ext cx="581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6" name="Imagem 15" descr="Uma imagem contendo edifício&#10;&#10;Descrição gerada automaticamente">
            <a:extLst>
              <a:ext uri="{FF2B5EF4-FFF2-40B4-BE49-F238E27FC236}">
                <a16:creationId xmlns:a16="http://schemas.microsoft.com/office/drawing/2014/main" id="{2799E4DE-222F-4D80-9F9B-9C6F23C858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3" y="350847"/>
            <a:ext cx="407426" cy="594509"/>
          </a:xfrm>
          <a:prstGeom prst="rect">
            <a:avLst/>
          </a:prstGeom>
        </p:spPr>
      </p:pic>
      <p:pic>
        <p:nvPicPr>
          <p:cNvPr id="17" name="Imagem 16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24380DB7-F919-4EE0-9C2F-ED5FD3001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00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778F774-8E23-41B7-A07E-D2598341746B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513DEAB-C981-4CB9-AA5E-3AF697197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pic>
        <p:nvPicPr>
          <p:cNvPr id="4" name="Imagem 3" descr="Uma imagem contendo pássaro&#10;&#10;Descrição gerada automaticamente">
            <a:extLst>
              <a:ext uri="{FF2B5EF4-FFF2-40B4-BE49-F238E27FC236}">
                <a16:creationId xmlns:a16="http://schemas.microsoft.com/office/drawing/2014/main" id="{D4A17D0D-C7EE-4F55-80A9-66A1B9CCA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073898" cy="1542294"/>
          </a:xfrm>
          <a:prstGeom prst="rect">
            <a:avLst/>
          </a:prstGeom>
        </p:spPr>
      </p:pic>
      <p:pic>
        <p:nvPicPr>
          <p:cNvPr id="5" name="Imagem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579D99C4-2B8F-43DA-ABA2-24B98F7B4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B98EA8-1C47-4769-98B4-0867FAA7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89993"/>
            <a:ext cx="8372475" cy="433388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37F0E9-0443-4FE6-AE89-E40E70461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1F631F07-AA1A-4AE0-B52D-B12EAFF0B7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9180392-E361-4326-A6BC-166C2EA68F9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62125"/>
            <a:ext cx="0" cy="415290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53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778F774-8E23-41B7-A07E-D2598341746B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513DEAB-C981-4CB9-AA5E-3AF697197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24" y="6489701"/>
            <a:ext cx="581025" cy="368300"/>
          </a:xfrm>
          <a:prstGeom prst="rect">
            <a:avLst/>
          </a:prstGeom>
        </p:spPr>
      </p:pic>
      <p:pic>
        <p:nvPicPr>
          <p:cNvPr id="4" name="Imagem 3" descr="Uma imagem contendo pássaro&#10;&#10;Descrição gerada automaticamente">
            <a:extLst>
              <a:ext uri="{FF2B5EF4-FFF2-40B4-BE49-F238E27FC236}">
                <a16:creationId xmlns:a16="http://schemas.microsoft.com/office/drawing/2014/main" id="{D4A17D0D-C7EE-4F55-80A9-66A1B9CCA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073898" cy="1542294"/>
          </a:xfrm>
          <a:prstGeom prst="rect">
            <a:avLst/>
          </a:prstGeom>
        </p:spPr>
      </p:pic>
      <p:pic>
        <p:nvPicPr>
          <p:cNvPr id="5" name="Imagem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579D99C4-2B8F-43DA-ABA2-24B98F7B4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1" y="389993"/>
            <a:ext cx="857250" cy="6196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B98EA8-1C47-4769-98B4-0867FAA7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89993"/>
            <a:ext cx="8372475" cy="433388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37F0E9-0443-4FE6-AE89-E40E70461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1F631F07-AA1A-4AE0-B52D-B12EAFF0B7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866775"/>
            <a:ext cx="78771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Subtítulo do slide 12pt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9180392-E361-4326-A6BC-166C2EA68F9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62125"/>
            <a:ext cx="0" cy="415290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15">
            <a:extLst>
              <a:ext uri="{FF2B5EF4-FFF2-40B4-BE49-F238E27FC236}">
                <a16:creationId xmlns:a16="http://schemas.microsoft.com/office/drawing/2014/main" id="{59CBCA83-8791-48E4-9A7C-7910EEEDC99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64477" y="4552950"/>
            <a:ext cx="4702079" cy="1666874"/>
          </a:xfrm>
        </p:spPr>
        <p:txBody>
          <a:bodyPr anchor="ctr" anchorCtr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48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Adicione um gráfico, tabela ou imagem.</a:t>
            </a:r>
          </a:p>
        </p:txBody>
      </p:sp>
      <p:sp>
        <p:nvSpPr>
          <p:cNvPr id="13" name="Espaço Reservado para Conteúdo 15">
            <a:extLst>
              <a:ext uri="{FF2B5EF4-FFF2-40B4-BE49-F238E27FC236}">
                <a16:creationId xmlns:a16="http://schemas.microsoft.com/office/drawing/2014/main" id="{5C440596-DAC4-489D-A28B-82E992645FA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5449" y="4552950"/>
            <a:ext cx="4702079" cy="1666874"/>
          </a:xfrm>
        </p:spPr>
        <p:txBody>
          <a:bodyPr anchor="ctr" anchorCtr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48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Adicione um gráfico, tabela ou imagem.</a:t>
            </a:r>
          </a:p>
        </p:txBody>
      </p:sp>
      <p:sp>
        <p:nvSpPr>
          <p:cNvPr id="14" name="Espaço Reservado para Conteúdo 15">
            <a:extLst>
              <a:ext uri="{FF2B5EF4-FFF2-40B4-BE49-F238E27FC236}">
                <a16:creationId xmlns:a16="http://schemas.microsoft.com/office/drawing/2014/main" id="{B2698F2E-7335-46D5-86B4-C1DE44ADF00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64477" y="2060577"/>
            <a:ext cx="4702079" cy="1666874"/>
          </a:xfrm>
        </p:spPr>
        <p:txBody>
          <a:bodyPr anchor="ctr" anchorCtr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48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Adicione um gráfico, tabela ou imagem.</a:t>
            </a:r>
          </a:p>
        </p:txBody>
      </p:sp>
      <p:sp>
        <p:nvSpPr>
          <p:cNvPr id="15" name="Espaço Reservado para Conteúdo 15">
            <a:extLst>
              <a:ext uri="{FF2B5EF4-FFF2-40B4-BE49-F238E27FC236}">
                <a16:creationId xmlns:a16="http://schemas.microsoft.com/office/drawing/2014/main" id="{C04AF241-59D4-4A31-8E4A-557D5EA0B42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5449" y="2060577"/>
            <a:ext cx="4702079" cy="1666874"/>
          </a:xfrm>
        </p:spPr>
        <p:txBody>
          <a:bodyPr anchor="ctr" anchorCtr="1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48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Adicione um gráfico, tabela ou imagem.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115223A8-BD84-41BA-98A1-B52CB53791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512" y="1575165"/>
            <a:ext cx="4454017" cy="23336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524" b="1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5pPr>
          </a:lstStyle>
          <a:p>
            <a:pPr lvl="0"/>
            <a:r>
              <a:rPr lang="pt-BR" dirty="0"/>
              <a:t>Titulo do gráfico 16 </a:t>
            </a:r>
            <a:r>
              <a:rPr lang="pt-BR" dirty="0" err="1"/>
              <a:t>pt</a:t>
            </a:r>
            <a:r>
              <a:rPr lang="pt-BR" dirty="0"/>
              <a:t>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A06B313-BD70-482B-ACBC-8574F929DE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10675" y="1575165"/>
            <a:ext cx="4368210" cy="23336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524" b="1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5pPr>
          </a:lstStyle>
          <a:p>
            <a:pPr lvl="0"/>
            <a:r>
              <a:rPr lang="pt-BR" dirty="0"/>
              <a:t>Titulo do gráfico 16 </a:t>
            </a:r>
            <a:r>
              <a:rPr lang="pt-BR" dirty="0" err="1"/>
              <a:t>pt</a:t>
            </a:r>
            <a:r>
              <a:rPr lang="pt-BR" dirty="0"/>
              <a:t>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F2E92AE6-CD84-4E71-B747-F8FC3E6C70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3512" y="4053829"/>
            <a:ext cx="4454017" cy="23336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524" b="1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5pPr>
          </a:lstStyle>
          <a:p>
            <a:pPr lvl="0"/>
            <a:r>
              <a:rPr lang="pt-BR" dirty="0"/>
              <a:t>Titulo do gráfico 16 </a:t>
            </a:r>
            <a:r>
              <a:rPr lang="pt-BR" dirty="0" err="1"/>
              <a:t>pt</a:t>
            </a:r>
            <a:r>
              <a:rPr lang="pt-BR" dirty="0"/>
              <a:t>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A3D27ECF-BDAC-4C09-BE21-662B507E0F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0675" y="4053829"/>
            <a:ext cx="4368210" cy="23336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524" b="1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143">
                <a:solidFill>
                  <a:schemeClr val="accent2"/>
                </a:solidFill>
              </a:defRPr>
            </a:lvl5pPr>
          </a:lstStyle>
          <a:p>
            <a:pPr lvl="0"/>
            <a:r>
              <a:rPr lang="pt-BR" dirty="0"/>
              <a:t>Titulo do gráfico 16 </a:t>
            </a:r>
            <a:r>
              <a:rPr lang="pt-BR" dirty="0" err="1"/>
              <a:t>pt</a:t>
            </a:r>
            <a:r>
              <a:rPr lang="pt-BR" dirty="0"/>
              <a:t> </a:t>
            </a:r>
            <a:r>
              <a:rPr lang="pt-BR" dirty="0" err="1"/>
              <a:t>bold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4A1D23A-D688-4E63-8AF3-38E73EA4C8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948" y="1542295"/>
            <a:ext cx="196638" cy="28693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170B2E-0E00-4275-915B-1438E39051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2160" y="1542295"/>
            <a:ext cx="196638" cy="28693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6BCD090-C2FB-424B-9AD0-44170D4C39B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2160" y="4027045"/>
            <a:ext cx="196638" cy="28693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A2A3CDF-A854-4C1A-864A-7D97C0D886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948" y="4027045"/>
            <a:ext cx="196638" cy="2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5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9798FE61-97A7-4D37-A153-0054D1112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975" y="3137128"/>
            <a:ext cx="400050" cy="5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5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73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clado, computador, laptop&#10;&#10;Descrição gerada automaticamente">
            <a:extLst>
              <a:ext uri="{FF2B5EF4-FFF2-40B4-BE49-F238E27FC236}">
                <a16:creationId xmlns:a16="http://schemas.microsoft.com/office/drawing/2014/main" id="{477A9C8D-8C83-4604-89A6-C296408E5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67945"/>
            <a:ext cx="12192000" cy="188304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75A5E86-6513-4879-B8FF-C35A52F07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0" y="3703425"/>
            <a:ext cx="7877175" cy="4333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da apresentação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04445C-A7EB-4D24-98FB-54217C7999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2928938"/>
          </a:xfrm>
          <a:solidFill>
            <a:srgbClr val="CC2362">
              <a:alpha val="20000"/>
            </a:srgb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pic>
        <p:nvPicPr>
          <p:cNvPr id="5" name="Imagem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B0D30B19-BF6F-4A8D-B1C2-6455FE10BD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1199" y="3508915"/>
            <a:ext cx="1314451" cy="950141"/>
          </a:xfrm>
          <a:prstGeom prst="rect">
            <a:avLst/>
          </a:prstGeom>
        </p:spPr>
      </p:pic>
      <p:pic>
        <p:nvPicPr>
          <p:cNvPr id="8" name="Imagem 7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5F8C31-953B-4A3A-AD05-5859879E59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34" y="3591610"/>
            <a:ext cx="557616" cy="813662"/>
          </a:xfrm>
          <a:prstGeom prst="rect">
            <a:avLst/>
          </a:prstGeom>
        </p:spPr>
      </p:pic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03BDD60E-19D5-42F1-AEDA-C2567F78C1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8750" y="4114181"/>
            <a:ext cx="1952625" cy="319088"/>
          </a:xfrm>
        </p:spPr>
        <p:txBody>
          <a:bodyPr lIns="0" tIns="0" rIns="0" b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  <a:latin typeface="Roboto" panose="02000000000000000000" pitchFamily="2" charset="0"/>
              </a:defRPr>
            </a:lvl5pPr>
          </a:lstStyle>
          <a:p>
            <a:pPr lvl="4"/>
            <a:r>
              <a:rPr lang="pt-BR" dirty="0"/>
              <a:t>Coloque a data 12pt </a:t>
            </a:r>
            <a:r>
              <a:rPr lang="pt-BR" dirty="0" err="1"/>
              <a:t>bold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762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8DD3481-FD6C-4491-9B68-8B9E478FE806}"/>
              </a:ext>
            </a:extLst>
          </p:cNvPr>
          <p:cNvSpPr txBox="1"/>
          <p:nvPr userDrawn="1"/>
        </p:nvSpPr>
        <p:spPr>
          <a:xfrm>
            <a:off x="1659672" y="2607396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Roboto" panose="02000000000000000000" pitchFamily="2" charset="0"/>
              </a:rPr>
              <a:t>índice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D76005A-C954-483D-A13C-3F3A730B5D9A}"/>
              </a:ext>
            </a:extLst>
          </p:cNvPr>
          <p:cNvSpPr/>
          <p:nvPr userDrawn="1"/>
        </p:nvSpPr>
        <p:spPr>
          <a:xfrm>
            <a:off x="4184542" y="0"/>
            <a:ext cx="800745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97388D-B1FA-445B-938B-8D43989DA5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91100" y="762000"/>
            <a:ext cx="6362700" cy="541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180975" indent="-18097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180975" indent="-18097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180975" indent="-18097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80975" indent="-18097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Coloque os capítulos da apresentação</a:t>
            </a:r>
          </a:p>
        </p:txBody>
      </p:sp>
      <p:pic>
        <p:nvPicPr>
          <p:cNvPr id="7" name="Imagem 10" descr="Uma imagem contendo edifício, ponte, luz&#10;&#10;Descrição gerada automaticamente">
            <a:extLst>
              <a:ext uri="{FF2B5EF4-FFF2-40B4-BE49-F238E27FC236}">
                <a16:creationId xmlns:a16="http://schemas.microsoft.com/office/drawing/2014/main" id="{C904B539-E0D2-41BC-88AE-635B78ADD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78" r="-10581"/>
          <a:stretch/>
        </p:blipFill>
        <p:spPr>
          <a:xfrm>
            <a:off x="0" y="2471596"/>
            <a:ext cx="1789318" cy="43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C5BBB7-FB70-4DD4-AF00-30FBFE6DAB76}"/>
              </a:ext>
            </a:extLst>
          </p:cNvPr>
          <p:cNvSpPr/>
          <p:nvPr userDrawn="1"/>
        </p:nvSpPr>
        <p:spPr>
          <a:xfrm>
            <a:off x="1" y="5269424"/>
            <a:ext cx="12192000" cy="1588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59725272-59A0-4F94-B753-C39B58419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983" y="5511262"/>
            <a:ext cx="6848475" cy="85724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capítulo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02474EFB-8A4E-440D-B5B9-943FCAD26B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3984" y="6454237"/>
            <a:ext cx="6848475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Descritivo do capítulo 12pt</a:t>
            </a:r>
          </a:p>
        </p:txBody>
      </p:sp>
      <p:sp>
        <p:nvSpPr>
          <p:cNvPr id="6" name="Espaço Reservado para Imagem 2">
            <a:extLst>
              <a:ext uri="{FF2B5EF4-FFF2-40B4-BE49-F238E27FC236}">
                <a16:creationId xmlns:a16="http://schemas.microsoft.com/office/drawing/2014/main" id="{AB4AAF84-685A-4D6A-BA7B-D729E0142A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269424"/>
          </a:xfrm>
          <a:solidFill>
            <a:srgbClr val="CC2362">
              <a:alpha val="20000"/>
            </a:srgb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83F35A-D8E1-48EB-9B9D-B7963F216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6281" y="5629275"/>
            <a:ext cx="1212298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F1BA78-694B-49BD-B3F4-9DA63DDA55A7}"/>
              </a:ext>
            </a:extLst>
          </p:cNvPr>
          <p:cNvSpPr/>
          <p:nvPr userDrawn="1"/>
        </p:nvSpPr>
        <p:spPr>
          <a:xfrm>
            <a:off x="6989735" y="0"/>
            <a:ext cx="520226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59725272-59A0-4F94-B753-C39B58419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9152" y="3000375"/>
            <a:ext cx="2864926" cy="85724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apresentação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02474EFB-8A4E-440D-B5B9-943FCAD26B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9153" y="3943350"/>
            <a:ext cx="2864926" cy="152400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Coloque a data 12pt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7AC8BD3D-63A9-4C5A-A6AE-232317A8A6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989735" cy="6858000"/>
          </a:xfrm>
          <a:solidFill>
            <a:srgbClr val="CC2362">
              <a:alpha val="20000"/>
            </a:srgb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44C839-526A-4884-B99C-24C757973A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6281" y="5629275"/>
            <a:ext cx="1212298" cy="876300"/>
          </a:xfrm>
          <a:prstGeom prst="rect">
            <a:avLst/>
          </a:prstGeom>
        </p:spPr>
      </p:pic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D39716F3-DDC7-4AE1-BCDD-7C448687D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9152" y="2409825"/>
            <a:ext cx="3223647" cy="313574"/>
          </a:xfr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pt-BR" dirty="0"/>
              <a:t>Coloque o número do capítulo 12pt</a:t>
            </a:r>
          </a:p>
        </p:txBody>
      </p:sp>
    </p:spTree>
    <p:extLst>
      <p:ext uri="{BB962C8B-B14F-4D97-AF65-F5344CB8AC3E}">
        <p14:creationId xmlns:p14="http://schemas.microsoft.com/office/powerpoint/2010/main" val="3976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46EC8-A361-6048-B90C-151A953B85FA}"/>
              </a:ext>
            </a:extLst>
          </p:cNvPr>
          <p:cNvSpPr/>
          <p:nvPr userDrawn="1"/>
        </p:nvSpPr>
        <p:spPr>
          <a:xfrm>
            <a:off x="-4035" y="0"/>
            <a:ext cx="334181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A242C8-007A-4875-A0CB-61EECEB2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0" y="2324100"/>
            <a:ext cx="6810375" cy="1866900"/>
          </a:xfrm>
        </p:spPr>
        <p:txBody>
          <a:bodyPr>
            <a:noAutofit/>
          </a:bodyPr>
          <a:lstStyle>
            <a:lvl1pPr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Título do capítulo 54pt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C4E853-834C-43B3-80B8-F0D188926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0" y="1905000"/>
            <a:ext cx="6810375" cy="2095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Nome do capítulo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84BD97C9-26E4-4A17-A1CA-39A3F1FAD5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0" y="4400550"/>
            <a:ext cx="6810375" cy="7048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Descritivo do capítulo 14pt</a:t>
            </a:r>
          </a:p>
        </p:txBody>
      </p:sp>
      <p:pic>
        <p:nvPicPr>
          <p:cNvPr id="4" name="Imagem 3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F5A184B2-1C33-48B4-8E57-FD162F177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35" y="0"/>
            <a:ext cx="3341819" cy="6858000"/>
          </a:xfrm>
          <a:prstGeom prst="rect">
            <a:avLst/>
          </a:prstGeom>
        </p:spPr>
      </p:pic>
      <p:pic>
        <p:nvPicPr>
          <p:cNvPr id="10" name="Imagem 9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B7138702-CB8F-463E-A4FC-5CEABB9AE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283" y="5643101"/>
            <a:ext cx="1087753" cy="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D022F6F-A3AD-43CD-8A24-7DE076C3FB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A242C8-007A-4875-A0CB-61EECEB2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0" y="2324100"/>
            <a:ext cx="6810375" cy="1866900"/>
          </a:xfrm>
        </p:spPr>
        <p:txBody>
          <a:bodyPr>
            <a:no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capítulo 54pt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C4E853-834C-43B3-80B8-F0D188926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0" y="1905000"/>
            <a:ext cx="6810375" cy="2095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Nome do capítulo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84BD97C9-26E4-4A17-A1CA-39A3F1FAD5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0" y="4400550"/>
            <a:ext cx="6810375" cy="7048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Descritivo do capítulo 14pt</a:t>
            </a:r>
          </a:p>
        </p:txBody>
      </p:sp>
      <p:pic>
        <p:nvPicPr>
          <p:cNvPr id="4" name="Imagem 3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313A4CE4-BF39-4D62-9D0C-6FDE89E8E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1819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328C0E-2488-4522-BC48-D84DC93F41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1283" y="5643101"/>
            <a:ext cx="1087752" cy="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Layout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EAB4F7B-EC3A-43B1-9A97-DB12649AC8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anose="02000000000000000000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D9F1B34-01D9-4E9C-BE46-52178DA50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4904" y="2638425"/>
            <a:ext cx="6810375" cy="1866900"/>
          </a:xfrm>
        </p:spPr>
        <p:txBody>
          <a:bodyPr>
            <a:no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do capítulo 54pt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72A967-9196-45DC-B016-2FEC54C73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54904" y="2219325"/>
            <a:ext cx="6810375" cy="2095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Nome do capítulo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B7D71DCA-3EC4-4EFA-B9DB-1CE33904D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54904" y="4714875"/>
            <a:ext cx="6810375" cy="70485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/>
              <a:t>Descritivo do capítulo 14pt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86189E-0D8D-4E3E-9AE5-D799EDB39B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1283" y="5643101"/>
            <a:ext cx="1087752" cy="786273"/>
          </a:xfrm>
          <a:prstGeom prst="rect">
            <a:avLst/>
          </a:prstGeom>
        </p:spPr>
      </p:pic>
      <p:pic>
        <p:nvPicPr>
          <p:cNvPr id="9" name="Imagem 10" descr="Uma imagem contendo edifício, ponte, luz&#10;&#10;Descrição gerada automaticamente">
            <a:extLst>
              <a:ext uri="{FF2B5EF4-FFF2-40B4-BE49-F238E27FC236}">
                <a16:creationId xmlns:a16="http://schemas.microsoft.com/office/drawing/2014/main" id="{4E4CD9ED-2361-4F9E-86D1-8B05B3F6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78" r="-10581"/>
          <a:stretch/>
        </p:blipFill>
        <p:spPr>
          <a:xfrm>
            <a:off x="0" y="1255143"/>
            <a:ext cx="2285538" cy="56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EC853CF-2447-42CB-A917-D60807C1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4343"/>
            <a:ext cx="8372475" cy="4333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t-BR" dirty="0"/>
              <a:t>Título do slide 24pt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5EA68-E5A8-4B6E-A058-F5D04C35F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10725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err="1"/>
              <a:t>Bullets</a:t>
            </a:r>
            <a:r>
              <a:rPr lang="pt-BR" dirty="0"/>
              <a:t> points 14pt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F5F9D0-C78D-4368-A2A8-59608CFEF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5225" y="6489700"/>
            <a:ext cx="581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4D11D262-DD36-4C3A-9581-B03EDCFD2ED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MSIPCMContentMarking" descr="{&quot;HashCode&quot;:1001518630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A9301C33-C030-4700-A6A5-91D75CC93D7C}"/>
              </a:ext>
            </a:extLst>
          </p:cNvPr>
          <p:cNvSpPr txBox="1"/>
          <p:nvPr userDrawn="1"/>
        </p:nvSpPr>
        <p:spPr>
          <a:xfrm>
            <a:off x="0" y="6595656"/>
            <a:ext cx="72772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PÚBLICO</a:t>
            </a:r>
          </a:p>
        </p:txBody>
      </p:sp>
    </p:spTree>
    <p:extLst>
      <p:ext uri="{BB962C8B-B14F-4D97-AF65-F5344CB8AC3E}">
        <p14:creationId xmlns:p14="http://schemas.microsoft.com/office/powerpoint/2010/main" val="52105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4" r:id="rId2"/>
    <p:sldLayoutId id="2147483719" r:id="rId3"/>
    <p:sldLayoutId id="2147483723" r:id="rId4"/>
    <p:sldLayoutId id="2147483752" r:id="rId5"/>
    <p:sldLayoutId id="214748375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43" r:id="rId12"/>
    <p:sldLayoutId id="2147483744" r:id="rId13"/>
    <p:sldLayoutId id="2147483731" r:id="rId14"/>
    <p:sldLayoutId id="2147483745" r:id="rId15"/>
    <p:sldLayoutId id="2147483736" r:id="rId16"/>
    <p:sldLayoutId id="2147483737" r:id="rId17"/>
    <p:sldLayoutId id="2147483746" r:id="rId18"/>
    <p:sldLayoutId id="2147483738" r:id="rId19"/>
    <p:sldLayoutId id="2147483739" r:id="rId20"/>
    <p:sldLayoutId id="2147483747" r:id="rId21"/>
    <p:sldLayoutId id="2147483748" r:id="rId22"/>
    <p:sldLayoutId id="2147483742" r:id="rId23"/>
    <p:sldLayoutId id="2147483757" r:id="rId24"/>
    <p:sldLayoutId id="2147483759" r:id="rId25"/>
    <p:sldLayoutId id="2147483755" r:id="rId26"/>
    <p:sldLayoutId id="214748375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800"/>
        </a:spcBef>
        <a:buFontTx/>
        <a:buBlip>
          <a:blip r:embed="rId30"/>
        </a:buBlip>
        <a:defRPr sz="14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90000"/>
        </a:lnSpc>
        <a:spcBef>
          <a:spcPts val="1800"/>
        </a:spcBef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1800"/>
        </a:spcBef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975" indent="-180975" algn="l" defTabSz="914400" rtl="0" eaLnBrk="1" latinLnBrk="0" hangingPunct="1">
        <a:lnSpc>
          <a:spcPct val="90000"/>
        </a:lnSpc>
        <a:spcBef>
          <a:spcPts val="1800"/>
        </a:spcBef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indent="-180975" algn="l" defTabSz="914400" rtl="0" eaLnBrk="1" latinLnBrk="0" hangingPunct="1">
        <a:lnSpc>
          <a:spcPct val="90000"/>
        </a:lnSpc>
        <a:spcBef>
          <a:spcPts val="1800"/>
        </a:spcBef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tackoverflow.com/questions/63839627/while-installing-cypress-through-command-npm-install-cypress-save-dev-getting" TargetMode="External"/><Relationship Id="rId4" Type="http://schemas.openxmlformats.org/officeDocument/2006/relationships/hyperlink" Target="https://docs.cypress.io/guides/getting-started/installing-cypress#Install-bina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api/commands/intercept#Intercepting-a-response" TargetMode="External"/><Relationship Id="rId7" Type="http://schemas.openxmlformats.org/officeDocument/2006/relationships/hyperlink" Target="https://testautomationu.applitools.com/cypress-tutorial/chapter3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cypress.io/api/commands/should#Syntax" TargetMode="External"/><Relationship Id="rId5" Type="http://schemas.openxmlformats.org/officeDocument/2006/relationships/hyperlink" Target="https://example.cypress.io/commands/assertions#expect" TargetMode="External"/><Relationship Id="rId4" Type="http://schemas.openxmlformats.org/officeDocument/2006/relationships/hyperlink" Target="https://testautomationu.applitools.com/cypress-tutoria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CF3633E-F981-48AC-B448-E8D3727C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37" y="3244118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/>
              <a:t>Plataforma Regulatórios</a:t>
            </a:r>
            <a:br>
              <a:rPr lang="pt-BR" dirty="0"/>
            </a:br>
            <a:r>
              <a:rPr lang="pt-BR" sz="1800" dirty="0"/>
              <a:t>Testes Automatizados - </a:t>
            </a:r>
            <a:r>
              <a:rPr lang="pt-BR" sz="1800" dirty="0" err="1"/>
              <a:t>Cypress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08712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FDFAC-8714-43BF-AEC6-2E279838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448345"/>
            <a:ext cx="8454886" cy="4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8969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818D2-FF0C-477A-A88F-44931240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2043739"/>
            <a:ext cx="5953956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729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C145BA-5DF4-4EBB-B010-1C1613D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1855353"/>
            <a:ext cx="725906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133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4958E4-2C42-4930-B2D1-CA4B97D7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9" y="1242916"/>
            <a:ext cx="7316221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717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56D340-3DCF-4329-A52A-1CB90AF4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58" y="1545882"/>
            <a:ext cx="723048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2056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945C86-8CE7-47F0-B0A3-0D337227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87" y="1398690"/>
            <a:ext cx="8368840" cy="48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76408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5A6AEB-5279-449A-BD44-0965BEF25CDF}"/>
              </a:ext>
            </a:extLst>
          </p:cNvPr>
          <p:cNvSpPr/>
          <p:nvPr/>
        </p:nvSpPr>
        <p:spPr>
          <a:xfrm>
            <a:off x="412955" y="1651819"/>
            <a:ext cx="112382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É fácil de configurar a estrutura do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Cypress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O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Cypress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possui recurso interno de espera por solicitações que elimina a necessidade de configurar esperas adicionais.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Não há necessidade de usar binários de driver no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Cypress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e a execução ocorre no navegador real (Navegadores suportados: Chrome, Firefox, Edge,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Electron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e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Brave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Como o código de teste e o aplicativo são executados no mesmo navegador, ele pode acessar os objetos JS do aplicativo.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172B4D"/>
                </a:solidFill>
                <a:latin typeface="-apple-system"/>
              </a:rPr>
              <a:t>Cypress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é impressionante, onde você pode alterar o código e executá-lo em tempo real.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Ele fornece suporte de painel para relatórios detalhados.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Ele oferece suporte à execução de testes em paralelos.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Ele tem suporte para testes de estilo BDD e TDD.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Os testes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Cypress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 são menos instáveis devido aos recursos de espera automática suportados pelo framework.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Em cada etapa, capturas de tela que mostram o comportamento do teste são capturadas. Isso pode ser muito útil para depurar problemas com os testes.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Documentação detalhada e comunidade próspera.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72B4D"/>
                </a:solidFill>
                <a:latin typeface="-apple-system"/>
              </a:rPr>
              <a:t>IDE’S:  Integração com (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VSCode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, Sublime, </a:t>
            </a:r>
            <a:r>
              <a:rPr lang="pt-BR" dirty="0" err="1">
                <a:solidFill>
                  <a:srgbClr val="172B4D"/>
                </a:solidFill>
                <a:latin typeface="-apple-system"/>
              </a:rPr>
              <a:t>Intellij</a:t>
            </a:r>
            <a:r>
              <a:rPr lang="pt-BR" dirty="0">
                <a:solidFill>
                  <a:srgbClr val="172B4D"/>
                </a:solidFill>
                <a:latin typeface="-apple-system"/>
              </a:rPr>
              <a:t>)</a:t>
            </a:r>
            <a:endParaRPr lang="pt-BR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0821488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5B0A98-3804-4332-8504-DFF109DE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1368981"/>
            <a:ext cx="1051706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743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Preparando o ambiente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F47655-1A01-4D5F-A739-4A6CACF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14" y="2336737"/>
            <a:ext cx="7082772" cy="80629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0BEA3C-039D-401C-A318-3090A2DDBD6B}"/>
              </a:ext>
            </a:extLst>
          </p:cNvPr>
          <p:cNvSpPr/>
          <p:nvPr/>
        </p:nvSpPr>
        <p:spPr>
          <a:xfrm>
            <a:off x="121547" y="6371536"/>
            <a:ext cx="8719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https://docs.cypress.io/guides/getting-started/installing-cypress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63BFC8-45FF-462A-9D84-51460362E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17" y="3438208"/>
            <a:ext cx="548716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316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66556B-6484-43EB-9042-F1EC72C9F111}"/>
              </a:ext>
            </a:extLst>
          </p:cNvPr>
          <p:cNvSpPr/>
          <p:nvPr/>
        </p:nvSpPr>
        <p:spPr>
          <a:xfrm>
            <a:off x="474058" y="3738754"/>
            <a:ext cx="10631477" cy="61202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Instalação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F41C2C-47BF-46DE-9011-5D9814FE5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0" t="48589" r="17059" b="25898"/>
          <a:stretch/>
        </p:blipFill>
        <p:spPr>
          <a:xfrm>
            <a:off x="162233" y="1978780"/>
            <a:ext cx="5266113" cy="8812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A650662-0326-4FCF-B046-B3D8606A5980}"/>
              </a:ext>
            </a:extLst>
          </p:cNvPr>
          <p:cNvSpPr/>
          <p:nvPr/>
        </p:nvSpPr>
        <p:spPr>
          <a:xfrm>
            <a:off x="960756" y="3867831"/>
            <a:ext cx="1089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CC2362"/>
                </a:solidFill>
                <a:highlight>
                  <a:srgbClr val="000000"/>
                </a:highlight>
              </a:rPr>
              <a:t>$</a:t>
            </a:r>
            <a:r>
              <a:rPr lang="pt-BR" b="1" dirty="0">
                <a:solidFill>
                  <a:srgbClr val="8BCD43"/>
                </a:solidFill>
                <a:highlight>
                  <a:srgbClr val="000000"/>
                </a:highlight>
              </a:rPr>
              <a:t> </a:t>
            </a:r>
            <a:r>
              <a:rPr lang="pt-BR" b="1" dirty="0">
                <a:solidFill>
                  <a:srgbClr val="11FF17"/>
                </a:solidFill>
                <a:highlight>
                  <a:srgbClr val="000000"/>
                </a:highlight>
              </a:rPr>
              <a:t>CYPRESS_INSTALL_BINARY=/c/</a:t>
            </a:r>
            <a:r>
              <a:rPr lang="pt-BR" b="1" dirty="0" err="1">
                <a:solidFill>
                  <a:srgbClr val="11FF17"/>
                </a:solidFill>
                <a:highlight>
                  <a:srgbClr val="000000"/>
                </a:highlight>
              </a:rPr>
              <a:t>dev</a:t>
            </a:r>
            <a:r>
              <a:rPr lang="pt-BR" b="1" dirty="0">
                <a:solidFill>
                  <a:srgbClr val="11FF17"/>
                </a:solidFill>
                <a:highlight>
                  <a:srgbClr val="000000"/>
                </a:highlight>
              </a:rPr>
              <a:t>/cypress-8.zip </a:t>
            </a:r>
            <a:r>
              <a:rPr lang="pt-BR" b="1" dirty="0" err="1">
                <a:solidFill>
                  <a:srgbClr val="11FF17"/>
                </a:solidFill>
                <a:highlight>
                  <a:srgbClr val="000000"/>
                </a:highlight>
              </a:rPr>
              <a:t>npm</a:t>
            </a:r>
            <a:r>
              <a:rPr lang="pt-BR" b="1" dirty="0">
                <a:solidFill>
                  <a:srgbClr val="11FF17"/>
                </a:solidFill>
                <a:highlight>
                  <a:srgbClr val="000000"/>
                </a:highlight>
              </a:rPr>
              <a:t> </a:t>
            </a:r>
            <a:r>
              <a:rPr lang="pt-BR" b="1" dirty="0" err="1">
                <a:solidFill>
                  <a:srgbClr val="11FF17"/>
                </a:solidFill>
                <a:highlight>
                  <a:srgbClr val="000000"/>
                </a:highlight>
              </a:rPr>
              <a:t>install</a:t>
            </a:r>
            <a:r>
              <a:rPr lang="pt-BR" b="1" dirty="0">
                <a:solidFill>
                  <a:srgbClr val="11FF17"/>
                </a:solidFill>
                <a:highlight>
                  <a:srgbClr val="000000"/>
                </a:highlight>
              </a:rPr>
              <a:t> </a:t>
            </a:r>
            <a:r>
              <a:rPr lang="pt-BR" b="1" dirty="0" err="1">
                <a:solidFill>
                  <a:srgbClr val="11FF17"/>
                </a:solidFill>
                <a:highlight>
                  <a:srgbClr val="000000"/>
                </a:highlight>
              </a:rPr>
              <a:t>cypress</a:t>
            </a:r>
            <a:r>
              <a:rPr lang="pt-BR" b="1" dirty="0">
                <a:solidFill>
                  <a:srgbClr val="11FF17"/>
                </a:solidFill>
                <a:highlight>
                  <a:srgbClr val="000000"/>
                </a:highlight>
              </a:rPr>
              <a:t> --</a:t>
            </a:r>
            <a:r>
              <a:rPr lang="pt-BR" b="1" dirty="0" err="1">
                <a:solidFill>
                  <a:srgbClr val="11FF17"/>
                </a:solidFill>
                <a:highlight>
                  <a:srgbClr val="000000"/>
                </a:highlight>
              </a:rPr>
              <a:t>save-dev</a:t>
            </a:r>
            <a:endParaRPr lang="pt-BR" b="1" dirty="0">
              <a:solidFill>
                <a:srgbClr val="11FF17"/>
              </a:solidFill>
              <a:highlight>
                <a:srgbClr val="000000"/>
              </a:highlight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23EBCB8F-AB76-4F46-9B43-0855443994B1}"/>
              </a:ext>
            </a:extLst>
          </p:cNvPr>
          <p:cNvSpPr txBox="1">
            <a:spLocks/>
          </p:cNvSpPr>
          <p:nvPr/>
        </p:nvSpPr>
        <p:spPr>
          <a:xfrm>
            <a:off x="321698" y="1545392"/>
            <a:ext cx="7877175" cy="433388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pt-BR" dirty="0"/>
              <a:t>Caminho feliz...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6F5A837-F78F-4157-9A63-9B3B1E2DBB3F}"/>
              </a:ext>
            </a:extLst>
          </p:cNvPr>
          <p:cNvSpPr txBox="1">
            <a:spLocks/>
          </p:cNvSpPr>
          <p:nvPr/>
        </p:nvSpPr>
        <p:spPr>
          <a:xfrm>
            <a:off x="326618" y="3305366"/>
            <a:ext cx="7877175" cy="433388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pt-BR" dirty="0"/>
              <a:t>Caminho quase feliz...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D7037-7D91-402E-9E95-3856EAD2E8E4}"/>
              </a:ext>
            </a:extLst>
          </p:cNvPr>
          <p:cNvSpPr/>
          <p:nvPr/>
        </p:nvSpPr>
        <p:spPr>
          <a:xfrm>
            <a:off x="379904" y="4738378"/>
            <a:ext cx="11432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5DC9E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https://docs.cypress.io/guides/getting-started/installing-cypress#Install-binary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hlinkClick r:id="rId5"/>
            </a:endParaRPr>
          </a:p>
          <a:p>
            <a:r>
              <a:rPr lang="pt-BR" dirty="0">
                <a:solidFill>
                  <a:schemeClr val="bg1"/>
                </a:solidFill>
                <a:hlinkClick r:id="rId5"/>
              </a:rPr>
              <a:t>https://stackoverflow.com/questions/63839627/while-installing-cypress-through-command-npm-install-cypress-save-dev-getting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300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Entretendo o público, enquanto vão se assentando... 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6ABF78D-965E-4869-89F4-FAA125907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8" name="Picture 4" descr="Garotos fazem uma incrível apresentação de malabarismo [vídeo] | Malabarismo,  Imagens animadas, Garoto">
            <a:extLst>
              <a:ext uri="{FF2B5EF4-FFF2-40B4-BE49-F238E27FC236}">
                <a16:creationId xmlns:a16="http://schemas.microsoft.com/office/drawing/2014/main" id="{54F121E0-9C3A-4650-A6CE-C88554881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41827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1026" name="Picture 2" descr="2 horas depois (bob esponja) - YouTube">
            <a:extLst>
              <a:ext uri="{FF2B5EF4-FFF2-40B4-BE49-F238E27FC236}">
                <a16:creationId xmlns:a16="http://schemas.microsoft.com/office/drawing/2014/main" id="{F0E46FA8-9E0D-4AE7-9871-BE655966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45" y="1887786"/>
            <a:ext cx="6663110" cy="37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56043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Validando instalação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03C9CA-AB5C-4F60-8347-D7380C1D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4859730"/>
            <a:ext cx="7449590" cy="1352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8CE30A-30B0-4326-99AB-9827DE205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941" y="3092000"/>
            <a:ext cx="8002117" cy="14956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DB94D1-D8FB-4C8A-A80A-2411B06E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0" y="1527003"/>
            <a:ext cx="1110770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7860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Iniciando a ferramenta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33E9C4-E51A-4B51-908D-5B8F345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420575"/>
            <a:ext cx="5327374" cy="36866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83C26C-3146-4398-B1F1-1DDCB0850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12" r="35446" b="38098"/>
          <a:stretch/>
        </p:blipFill>
        <p:spPr>
          <a:xfrm>
            <a:off x="6096000" y="2951922"/>
            <a:ext cx="5583911" cy="19878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862398-8BF1-453A-A82A-EF62756BF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916" y="1498305"/>
            <a:ext cx="639216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6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Executando  os testes que já vem na ferramenta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5D2A647-A10C-46D9-9F32-D31CFE923A59}"/>
              </a:ext>
            </a:extLst>
          </p:cNvPr>
          <p:cNvSpPr/>
          <p:nvPr/>
        </p:nvSpPr>
        <p:spPr>
          <a:xfrm>
            <a:off x="1498600" y="817696"/>
            <a:ext cx="2238513" cy="73280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A387A1E-7769-4FAF-82FC-78253C2DE27E}"/>
              </a:ext>
            </a:extLst>
          </p:cNvPr>
          <p:cNvSpPr/>
          <p:nvPr/>
        </p:nvSpPr>
        <p:spPr>
          <a:xfrm>
            <a:off x="5600148" y="830948"/>
            <a:ext cx="2238513" cy="73280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375C24C-3B0A-40A0-BCDA-1405B9EB6899}"/>
              </a:ext>
            </a:extLst>
          </p:cNvPr>
          <p:cNvSpPr/>
          <p:nvPr/>
        </p:nvSpPr>
        <p:spPr>
          <a:xfrm>
            <a:off x="8453780" y="830947"/>
            <a:ext cx="2238513" cy="73280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0A966B1-58C8-4847-AB1C-84EDBA1F4705}"/>
              </a:ext>
            </a:extLst>
          </p:cNvPr>
          <p:cNvSpPr/>
          <p:nvPr/>
        </p:nvSpPr>
        <p:spPr>
          <a:xfrm>
            <a:off x="6745360" y="6027052"/>
            <a:ext cx="2955231" cy="73280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BB2446A-7809-4B8F-AAA0-FF48EE333B7F}"/>
              </a:ext>
            </a:extLst>
          </p:cNvPr>
          <p:cNvSpPr/>
          <p:nvPr/>
        </p:nvSpPr>
        <p:spPr>
          <a:xfrm>
            <a:off x="2250730" y="6027052"/>
            <a:ext cx="3089896" cy="73280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919D13-964E-40E5-A228-84EF1866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6" y="384309"/>
            <a:ext cx="919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7401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Novidade!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F0961C-A787-4965-96BC-F75F5D04FA49}"/>
              </a:ext>
            </a:extLst>
          </p:cNvPr>
          <p:cNvSpPr/>
          <p:nvPr/>
        </p:nvSpPr>
        <p:spPr>
          <a:xfrm>
            <a:off x="542925" y="2011883"/>
            <a:ext cx="4245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172B4D"/>
                </a:solidFill>
                <a:latin typeface="-apple-system"/>
              </a:rPr>
              <a:t>Modelo de Uso do BV</a:t>
            </a:r>
            <a:endParaRPr lang="pt-BR" sz="3600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82C254-45AF-4CB7-8742-2D564D16AE4A}"/>
              </a:ext>
            </a:extLst>
          </p:cNvPr>
          <p:cNvSpPr/>
          <p:nvPr/>
        </p:nvSpPr>
        <p:spPr>
          <a:xfrm>
            <a:off x="147570" y="6419233"/>
            <a:ext cx="5827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https://confluence.bvnet.bv/display/BVQWIK/Cypress.io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048AC3-E649-4444-9742-73B5EE30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6" y="3016310"/>
            <a:ext cx="3067478" cy="14765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1CB9DC-4EF2-4E3A-AF06-3E1CFE5F8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260" y="3007747"/>
            <a:ext cx="1895740" cy="333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4F277C-E1AE-4742-BA6C-B912D8F22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260" y="3416937"/>
            <a:ext cx="4953691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6847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Ops</a:t>
            </a:r>
            <a:r>
              <a:rPr lang="pt-BR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49A415-70CC-403B-87BE-80CF44BC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4" y="2113722"/>
            <a:ext cx="9627832" cy="26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352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Cypress</a:t>
            </a:r>
            <a:br>
              <a:rPr lang="pt-BR" dirty="0"/>
            </a:br>
            <a:r>
              <a:rPr lang="pt-BR" dirty="0"/>
              <a:t>Tentando sobreviver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EE9733-14AC-49B3-BE17-8AE4E1FED44E}"/>
              </a:ext>
            </a:extLst>
          </p:cNvPr>
          <p:cNvSpPr/>
          <p:nvPr/>
        </p:nvSpPr>
        <p:spPr>
          <a:xfrm>
            <a:off x="34922" y="6365647"/>
            <a:ext cx="10946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https://docs.cypress.io/guides/getting-started/writing-your-first-test#Add-a-test-file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F65C3B3-DFBE-47A9-AF5E-1CCE586729D8}"/>
              </a:ext>
            </a:extLst>
          </p:cNvPr>
          <p:cNvSpPr/>
          <p:nvPr/>
        </p:nvSpPr>
        <p:spPr>
          <a:xfrm>
            <a:off x="243766" y="1607380"/>
            <a:ext cx="109460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 que eu fiz para poder sair do outro lado: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Instalei o </a:t>
            </a:r>
            <a:r>
              <a:rPr lang="pt-BR" dirty="0" err="1">
                <a:solidFill>
                  <a:schemeClr val="bg1"/>
                </a:solidFill>
              </a:rPr>
              <a:t>cypress</a:t>
            </a:r>
            <a:r>
              <a:rPr lang="pt-BR" dirty="0">
                <a:solidFill>
                  <a:schemeClr val="bg1"/>
                </a:solidFill>
              </a:rPr>
              <a:t> a partir de um ZIP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Peguei a estrutura fornecida e coloquei dentro do meu projeto ANGULAR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Criei uma </a:t>
            </a:r>
            <a:r>
              <a:rPr lang="pt-BR" dirty="0" err="1">
                <a:solidFill>
                  <a:schemeClr val="bg1"/>
                </a:solidFill>
              </a:rPr>
              <a:t>branch</a:t>
            </a:r>
            <a:r>
              <a:rPr lang="pt-BR" dirty="0">
                <a:solidFill>
                  <a:schemeClr val="bg1"/>
                </a:solidFill>
              </a:rPr>
              <a:t> própria para testes com a ferramenta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Fiz um curso a parte...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Subi minha aplicação a ser testada LOCALMENTE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chemeClr val="bg1"/>
                </a:solidFill>
              </a:rPr>
              <a:t>Iniciei o primeiro teste...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9FC514-1211-4EDD-A91B-B0C24654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17" y="3798633"/>
            <a:ext cx="6580868" cy="15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730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/>
          </a:bodyPr>
          <a:lstStyle/>
          <a:p>
            <a:r>
              <a:rPr lang="pt-BR" dirty="0" err="1"/>
              <a:t>Cypress</a:t>
            </a:r>
            <a:r>
              <a:rPr lang="pt-BR" dirty="0"/>
              <a:t> - Seletores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C116DB-3227-423E-A3D4-892023291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" y="1564461"/>
            <a:ext cx="6477904" cy="40677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9E4FBD-1C4F-4399-BB86-9CE0F07DC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11" y="1842413"/>
            <a:ext cx="4744112" cy="48298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0DBDE44-3687-4240-A359-0DA72383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203" y="3219146"/>
            <a:ext cx="5439534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3156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/>
          </a:bodyPr>
          <a:lstStyle/>
          <a:p>
            <a:r>
              <a:rPr lang="pt-BR" dirty="0" err="1"/>
              <a:t>Cypress</a:t>
            </a:r>
            <a:r>
              <a:rPr lang="pt-BR" dirty="0"/>
              <a:t> - Timeout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F65C3B3-DFBE-47A9-AF5E-1CCE586729D8}"/>
              </a:ext>
            </a:extLst>
          </p:cNvPr>
          <p:cNvSpPr/>
          <p:nvPr/>
        </p:nvSpPr>
        <p:spPr>
          <a:xfrm>
            <a:off x="243766" y="1607380"/>
            <a:ext cx="10946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 preparando para aplicações que podem demorar para voltar respostas...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A1AAC1-25DD-45DA-BEDB-904EA6A5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54" y="2613378"/>
            <a:ext cx="8585492" cy="16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6175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41554"/>
            <a:ext cx="7877175" cy="433388"/>
          </a:xfrm>
        </p:spPr>
        <p:txBody>
          <a:bodyPr>
            <a:normAutofit/>
          </a:bodyPr>
          <a:lstStyle/>
          <a:p>
            <a:r>
              <a:rPr lang="pt-BR" dirty="0" err="1"/>
              <a:t>Cypress</a:t>
            </a:r>
            <a:r>
              <a:rPr lang="pt-BR" dirty="0"/>
              <a:t> - Navegação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EE9733-14AC-49B3-BE17-8AE4E1FED44E}"/>
              </a:ext>
            </a:extLst>
          </p:cNvPr>
          <p:cNvSpPr/>
          <p:nvPr/>
        </p:nvSpPr>
        <p:spPr>
          <a:xfrm>
            <a:off x="34922" y="6365647"/>
            <a:ext cx="10946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https://docs.cypress.io/guides/getting-started/writing-your-first-test#Add-a-test-file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F5E6D7-CF79-4603-AC12-C47402FD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07" y="2547551"/>
            <a:ext cx="4765785" cy="26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347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Entretendo o público, enquanto vão se assentando... 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6ABF78D-965E-4869-89F4-FAA125907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2" name="Picture 4" descr="Spinning Plates GIF - Spinning Plates - Discover &amp; Share GIFs">
            <a:extLst>
              <a:ext uri="{FF2B5EF4-FFF2-40B4-BE49-F238E27FC236}">
                <a16:creationId xmlns:a16="http://schemas.microsoft.com/office/drawing/2014/main" id="{B1FD16E7-BD26-4863-A52B-ABBBFC5458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32" y="1505153"/>
            <a:ext cx="5466736" cy="45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8742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E1143"/>
            </a:gs>
            <a:gs pos="100000">
              <a:srgbClr val="190E3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849E98-6A68-443C-B3B4-61C3F83531D8}"/>
              </a:ext>
            </a:extLst>
          </p:cNvPr>
          <p:cNvSpPr/>
          <p:nvPr/>
        </p:nvSpPr>
        <p:spPr>
          <a:xfrm>
            <a:off x="357809" y="1709531"/>
            <a:ext cx="8786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https://docs.cypress.io/api/commands/intercept#Intercepting-a-response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hlinkClick r:id="rId4"/>
              </a:rPr>
              <a:t>https://testautomationu.applitools.com/cypress-tutorial/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hlinkClick r:id="rId5"/>
              </a:rPr>
              <a:t>https://example.cypress.io/commands/assertions#expect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hlinkClick r:id="rId6"/>
              </a:rPr>
              <a:t>https://docs.cypress.io/api/commands/should#Syntax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hlinkClick r:id="rId7"/>
              </a:rPr>
              <a:t>https://testautomationu.applitools.com/cypress-tutorial/chapter3.html</a:t>
            </a:r>
            <a:endParaRPr lang="pt-BR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7184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de Alterações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6ABF78D-965E-4869-89F4-FAA125907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DE38EBF-D83E-495D-83B1-0286B03F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42639"/>
              </p:ext>
            </p:extLst>
          </p:nvPr>
        </p:nvGraphicFramePr>
        <p:xfrm>
          <a:off x="1766956" y="2760501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18">
                  <a:extLst>
                    <a:ext uri="{9D8B030D-6E8A-4147-A177-3AD203B41FA5}">
                      <a16:colId xmlns:a16="http://schemas.microsoft.com/office/drawing/2014/main" val="4069027848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1258449612"/>
                    </a:ext>
                  </a:extLst>
                </a:gridCol>
                <a:gridCol w="1007165">
                  <a:extLst>
                    <a:ext uri="{9D8B030D-6E8A-4147-A177-3AD203B41FA5}">
                      <a16:colId xmlns:a16="http://schemas.microsoft.com/office/drawing/2014/main" val="4116539789"/>
                    </a:ext>
                  </a:extLst>
                </a:gridCol>
                <a:gridCol w="3414643">
                  <a:extLst>
                    <a:ext uri="{9D8B030D-6E8A-4147-A177-3AD203B41FA5}">
                      <a16:colId xmlns:a16="http://schemas.microsoft.com/office/drawing/2014/main" val="715024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Versão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Modificação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6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27/07/2021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Willians Martins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976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4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09714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Problemática</a:t>
            </a:r>
          </a:p>
        </p:txBody>
      </p:sp>
      <p:pic>
        <p:nvPicPr>
          <p:cNvPr id="6" name="Picture 2" descr="Testes manuais Vs Testes automatizados: Qual é a melhor escolha">
            <a:extLst>
              <a:ext uri="{FF2B5EF4-FFF2-40B4-BE49-F238E27FC236}">
                <a16:creationId xmlns:a16="http://schemas.microsoft.com/office/drawing/2014/main" id="{AEB13CE2-CBFC-4663-8DFD-4FBAC385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506948"/>
            <a:ext cx="9525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845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pic>
        <p:nvPicPr>
          <p:cNvPr id="2050" name="Picture 2" descr="Testes automatizados: como garantir a qualidade do software">
            <a:extLst>
              <a:ext uri="{FF2B5EF4-FFF2-40B4-BE49-F238E27FC236}">
                <a16:creationId xmlns:a16="http://schemas.microsoft.com/office/drawing/2014/main" id="{1E82BD30-0963-428C-95D6-CBCAF941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8" y="1651276"/>
            <a:ext cx="6626086" cy="42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8925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B80424-47CB-4105-8063-692B7789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22" y="1710809"/>
            <a:ext cx="9284956" cy="41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5558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</a:t>
            </a:r>
          </a:p>
        </p:txBody>
      </p:sp>
      <p:pic>
        <p:nvPicPr>
          <p:cNvPr id="3074" name="Picture 2" descr="JavaScript End to End Testing Framework | cypress.io">
            <a:extLst>
              <a:ext uri="{FF2B5EF4-FFF2-40B4-BE49-F238E27FC236}">
                <a16:creationId xmlns:a16="http://schemas.microsoft.com/office/drawing/2014/main" id="{946D1C4A-2AEE-4ADB-A2A1-68FBC99B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96" y="2139034"/>
            <a:ext cx="4929808" cy="25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1293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72FC2A-6ABB-4616-A4A1-DE660AE31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1D262-DD36-4C3A-9581-B03EDCFD2EDD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A12E31-74FD-4E2D-A544-7644DF29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Cypress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FDC929-F78E-4BCD-9888-AA714BD7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1780056"/>
            <a:ext cx="744959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77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torantim_Wide_Aberto">
  <a:themeElements>
    <a:clrScheme name="Voto quase">
      <a:dk1>
        <a:srgbClr val="231F20"/>
      </a:dk1>
      <a:lt1>
        <a:sysClr val="window" lastClr="FFFFFF"/>
      </a:lt1>
      <a:dk2>
        <a:srgbClr val="5B73B8"/>
      </a:dk2>
      <a:lt2>
        <a:srgbClr val="FFFFFF"/>
      </a:lt2>
      <a:accent1>
        <a:srgbClr val="5DC9E0"/>
      </a:accent1>
      <a:accent2>
        <a:srgbClr val="CC2362"/>
      </a:accent2>
      <a:accent3>
        <a:srgbClr val="D5B769"/>
      </a:accent3>
      <a:accent4>
        <a:srgbClr val="EC9123"/>
      </a:accent4>
      <a:accent5>
        <a:srgbClr val="008E5E"/>
      </a:accent5>
      <a:accent6>
        <a:srgbClr val="014375"/>
      </a:accent6>
      <a:hlink>
        <a:srgbClr val="5DC9E0"/>
      </a:hlink>
      <a:folHlink>
        <a:srgbClr val="954F72"/>
      </a:folHlink>
    </a:clrScheme>
    <a:fontScheme name="Personalizada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torantim_Wide_novo" id="{0A8C8EF5-7AD4-6E46-9ABC-B78C9B0F2B86}" vid="{A71D8D03-53A3-E348-AE1B-92446F3B35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70563</TotalTime>
  <Words>1460</Words>
  <Application>Microsoft Office PowerPoint</Application>
  <PresentationFormat>Widescreen</PresentationFormat>
  <Paragraphs>305</Paragraphs>
  <Slides>30</Slides>
  <Notes>29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Calibri</vt:lpstr>
      <vt:lpstr>Open Sans</vt:lpstr>
      <vt:lpstr>Roboto</vt:lpstr>
      <vt:lpstr>Votorantim_Wide_Aberto</vt:lpstr>
      <vt:lpstr>Plataforma Regulatórios Testes Automatizados - Cypress</vt:lpstr>
      <vt:lpstr>Entretendo o público, enquanto vão se assentando... </vt:lpstr>
      <vt:lpstr>Entretendo o público, enquanto vão se assentando... </vt:lpstr>
      <vt:lpstr>Histórico de Alterações</vt:lpstr>
      <vt:lpstr>Problemática</vt:lpstr>
      <vt:lpstr>Solução</vt:lpstr>
      <vt:lpstr>Solução</vt:lpstr>
      <vt:lpstr>Sugestão</vt:lpstr>
      <vt:lpstr>Cypress</vt:lpstr>
      <vt:lpstr>Cypress</vt:lpstr>
      <vt:lpstr>Cypress</vt:lpstr>
      <vt:lpstr>Cypress</vt:lpstr>
      <vt:lpstr>Cypress</vt:lpstr>
      <vt:lpstr>Cypress</vt:lpstr>
      <vt:lpstr>Arquitetura</vt:lpstr>
      <vt:lpstr>Benefícios</vt:lpstr>
      <vt:lpstr>Cypress</vt:lpstr>
      <vt:lpstr>Cypress Preparando o ambiente</vt:lpstr>
      <vt:lpstr>Cypress Instalação</vt:lpstr>
      <vt:lpstr>Apresentação do PowerPoint</vt:lpstr>
      <vt:lpstr>Cypress Validando instalação</vt:lpstr>
      <vt:lpstr>Cypress Iniciando a ferramenta</vt:lpstr>
      <vt:lpstr>Cypress Executando  os testes que já vem na ferramenta</vt:lpstr>
      <vt:lpstr>Novidade!</vt:lpstr>
      <vt:lpstr>Ops!</vt:lpstr>
      <vt:lpstr>Cypress Tentando sobreviver</vt:lpstr>
      <vt:lpstr>Cypress - Seletores</vt:lpstr>
      <vt:lpstr>Cypress - Timeout</vt:lpstr>
      <vt:lpstr>Cypress - Navegação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Theo Pageone</dc:creator>
  <cp:lastModifiedBy>Willians Martins</cp:lastModifiedBy>
  <cp:revision>284</cp:revision>
  <dcterms:created xsi:type="dcterms:W3CDTF">2019-11-28T14:18:22Z</dcterms:created>
  <dcterms:modified xsi:type="dcterms:W3CDTF">2022-06-13T14:59:54Z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0x010100FCC2E4FF49C27149A05A1D48E2A83E07</vt:lpwstr>
  </property>
  <property fmtid="{D5CDD505-2E9C-101B-9397-08002B2CF9AE}" pid="3" name="MSIP_Label_e8a63464-1d59-4c4f-b7f6-a5cec5bffaeb_Enabled">
    <vt:lpwstr>true</vt:lpwstr>
  </property>
  <property fmtid="{D5CDD505-2E9C-101B-9397-08002B2CF9AE}" pid="4" name="MSIP_Label_e8a63464-1d59-4c4f-b7f6-a5cec5bffaeb_SetDate">
    <vt:lpwstr>2022-06-13T14:59:54Z</vt:lpwstr>
  </property>
  <property fmtid="{D5CDD505-2E9C-101B-9397-08002B2CF9AE}" pid="5" name="MSIP_Label_e8a63464-1d59-4c4f-b7f6-a5cec5bffaeb_Method">
    <vt:lpwstr>Privileged</vt:lpwstr>
  </property>
  <property fmtid="{D5CDD505-2E9C-101B-9397-08002B2CF9AE}" pid="6" name="MSIP_Label_e8a63464-1d59-4c4f-b7f6-a5cec5bffaeb_Name">
    <vt:lpwstr>e8a63464-1d59-4c4f-b7f6-a5cec5bffaeb</vt:lpwstr>
  </property>
  <property fmtid="{D5CDD505-2E9C-101B-9397-08002B2CF9AE}" pid="7" name="MSIP_Label_e8a63464-1d59-4c4f-b7f6-a5cec5bffaeb_SiteId">
    <vt:lpwstr>ce047754-5e4b-4c19-847a-3c612155b684</vt:lpwstr>
  </property>
  <property fmtid="{D5CDD505-2E9C-101B-9397-08002B2CF9AE}" pid="8" name="MSIP_Label_e8a63464-1d59-4c4f-b7f6-a5cec5bffaeb_ActionId">
    <vt:lpwstr>6a3c5a00-1e5e-43d4-865b-f9a6091013b1</vt:lpwstr>
  </property>
  <property fmtid="{D5CDD505-2E9C-101B-9397-08002B2CF9AE}" pid="9" name="MSIP_Label_e8a63464-1d59-4c4f-b7f6-a5cec5bffaeb_ContentBits">
    <vt:lpwstr>2</vt:lpwstr>
  </property>
</Properties>
</file>